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6" r:id="rId9"/>
    <p:sldId id="270" r:id="rId10"/>
    <p:sldId id="263" r:id="rId11"/>
    <p:sldId id="264" r:id="rId12"/>
    <p:sldId id="265" r:id="rId13"/>
    <p:sldId id="267" r:id="rId14"/>
    <p:sldId id="271" r:id="rId15"/>
    <p:sldId id="272"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80" d="100"/>
          <a:sy n="80" d="100"/>
        </p:scale>
        <p:origin x="6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7/14/2020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7/14/2020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3C77A-BC9B-42FC-9FCA-6904670B3A7D}"/>
              </a:ext>
            </a:extLst>
          </p:cNvPr>
          <p:cNvSpPr>
            <a:spLocks noGrp="1"/>
          </p:cNvSpPr>
          <p:nvPr>
            <p:ph type="ctrTitle"/>
          </p:nvPr>
        </p:nvSpPr>
        <p:spPr/>
        <p:txBody>
          <a:bodyPr/>
          <a:lstStyle/>
          <a:p>
            <a:r>
              <a:rPr lang="en-US" dirty="0"/>
              <a:t>LGBTQIA+ Terminology Introduction</a:t>
            </a:r>
          </a:p>
        </p:txBody>
      </p:sp>
      <p:sp>
        <p:nvSpPr>
          <p:cNvPr id="3" name="Subtitle 2">
            <a:extLst>
              <a:ext uri="{FF2B5EF4-FFF2-40B4-BE49-F238E27FC236}">
                <a16:creationId xmlns:a16="http://schemas.microsoft.com/office/drawing/2014/main" id="{E65FF55D-13A8-4BF0-92E0-3D45CB2B412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0136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B4D52-121A-4DA0-B031-DCE89105DBDD}"/>
              </a:ext>
            </a:extLst>
          </p:cNvPr>
          <p:cNvSpPr>
            <a:spLocks noGrp="1"/>
          </p:cNvSpPr>
          <p:nvPr>
            <p:ph type="title"/>
          </p:nvPr>
        </p:nvSpPr>
        <p:spPr/>
        <p:txBody>
          <a:bodyPr/>
          <a:lstStyle/>
          <a:p>
            <a:r>
              <a:rPr lang="en-US" dirty="0"/>
              <a:t>Sexuality</a:t>
            </a:r>
          </a:p>
        </p:txBody>
      </p:sp>
      <p:sp>
        <p:nvSpPr>
          <p:cNvPr id="3" name="Content Placeholder 2">
            <a:extLst>
              <a:ext uri="{FF2B5EF4-FFF2-40B4-BE49-F238E27FC236}">
                <a16:creationId xmlns:a16="http://schemas.microsoft.com/office/drawing/2014/main" id="{B78DF081-5B00-4594-9364-90BA23603573}"/>
              </a:ext>
            </a:extLst>
          </p:cNvPr>
          <p:cNvSpPr>
            <a:spLocks noGrp="1"/>
          </p:cNvSpPr>
          <p:nvPr>
            <p:ph idx="1"/>
          </p:nvPr>
        </p:nvSpPr>
        <p:spPr/>
        <p:txBody>
          <a:bodyPr>
            <a:normAutofit lnSpcReduction="10000"/>
          </a:bodyPr>
          <a:lstStyle/>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Sexual Orientation:</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Sexual orientation refers to one’s sexual and romantic attraction. The term “sexual preference” is misleading, as it implies that this attraction is a choice rather than an intrinsic personal characteristic.</a:t>
            </a:r>
            <a:endParaRPr lang="en-US" sz="2000" b="1" dirty="0">
              <a:effectLst/>
              <a:latin typeface="Century Gothic" panose="020B0502020202020204" pitchFamily="34" charset="0"/>
              <a:ea typeface="Calibri" panose="020F0502020204030204" pitchFamily="34" charset="0"/>
              <a:cs typeface="Times New Roman" panose="02020603050405020304" pitchFamily="18" charset="0"/>
            </a:endParaRPr>
          </a:p>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Gay:</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Usually, but not always, refers to men who have significant sexual or romantic attractions primarily to members of the same gender or sex. Also used as an umbrella term for the LGBT community.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Homosexual:</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Umbrella term for those who have an attraction towards their own gender. Now considered an outdated term and not always accepted in the community.</a:t>
            </a:r>
          </a:p>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Lesbian:</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A woman who has sexual or romantic attractions to members of the same gender, or who identifies as a member of the lesbian community.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8892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7824-62C2-4A24-ADA1-6131FB984DCA}"/>
              </a:ext>
            </a:extLst>
          </p:cNvPr>
          <p:cNvSpPr>
            <a:spLocks noGrp="1"/>
          </p:cNvSpPr>
          <p:nvPr>
            <p:ph type="title"/>
          </p:nvPr>
        </p:nvSpPr>
        <p:spPr/>
        <p:txBody>
          <a:bodyPr/>
          <a:lstStyle/>
          <a:p>
            <a:r>
              <a:rPr lang="en-US" dirty="0"/>
              <a:t>Sexuality</a:t>
            </a:r>
          </a:p>
        </p:txBody>
      </p:sp>
      <p:sp>
        <p:nvSpPr>
          <p:cNvPr id="3" name="Content Placeholder 2">
            <a:extLst>
              <a:ext uri="{FF2B5EF4-FFF2-40B4-BE49-F238E27FC236}">
                <a16:creationId xmlns:a16="http://schemas.microsoft.com/office/drawing/2014/main" id="{3F4D2199-F373-465F-BDAB-03356B41BCBF}"/>
              </a:ext>
            </a:extLst>
          </p:cNvPr>
          <p:cNvSpPr>
            <a:spLocks noGrp="1"/>
          </p:cNvSpPr>
          <p:nvPr>
            <p:ph idx="1"/>
          </p:nvPr>
        </p:nvSpPr>
        <p:spPr>
          <a:xfrm>
            <a:off x="818712" y="2222287"/>
            <a:ext cx="10554574" cy="4258026"/>
          </a:xfrm>
        </p:spPr>
        <p:txBody>
          <a:bodyPr>
            <a:normAutofit/>
          </a:bodyPr>
          <a:lstStyle/>
          <a:p>
            <a:r>
              <a:rPr lang="en-US" sz="2000" b="1" dirty="0">
                <a:effectLst/>
                <a:latin typeface="+mj-lt"/>
                <a:ea typeface="Calibri" panose="020F0502020204030204" pitchFamily="34" charset="0"/>
                <a:cs typeface="Times New Roman" panose="02020603050405020304" pitchFamily="18" charset="0"/>
              </a:rPr>
              <a:t>Middle Sexuality: </a:t>
            </a:r>
            <a:r>
              <a:rPr lang="en-US" sz="2000" dirty="0">
                <a:effectLst/>
                <a:latin typeface="+mj-lt"/>
                <a:ea typeface="Calibri" panose="020F0502020204030204" pitchFamily="34" charset="0"/>
                <a:cs typeface="Times New Roman" panose="02020603050405020304" pitchFamily="18" charset="0"/>
              </a:rPr>
              <a:t>Umbrella term for people who are sexually and/or romantically attracted to both men, women, and/or non-binary genders. Common middle sexualities include bisexual, pansexual, and omnisexual. </a:t>
            </a:r>
          </a:p>
          <a:p>
            <a:r>
              <a:rPr lang="en-US" sz="2000" b="1" dirty="0">
                <a:effectLst/>
                <a:latin typeface="+mj-lt"/>
                <a:ea typeface="Calibri" panose="020F0502020204030204" pitchFamily="34" charset="0"/>
                <a:cs typeface="Times New Roman" panose="02020603050405020304" pitchFamily="18" charset="0"/>
              </a:rPr>
              <a:t>Bisexual:</a:t>
            </a:r>
            <a:r>
              <a:rPr lang="en-US" sz="2000" dirty="0">
                <a:effectLst/>
                <a:latin typeface="+mj-lt"/>
                <a:ea typeface="Calibri" panose="020F0502020204030204" pitchFamily="34" charset="0"/>
                <a:cs typeface="Times New Roman" panose="02020603050405020304" pitchFamily="18" charset="0"/>
              </a:rPr>
              <a:t> A person who has the potential for emotional, physical, and sexual attraction to members of more than one sex and/or gender. Often used as an umbrella term for those in the middle sexualities (pansexual, omnisexual).</a:t>
            </a:r>
          </a:p>
          <a:p>
            <a:pPr marL="0" marR="0">
              <a:lnSpc>
                <a:spcPct val="107000"/>
              </a:lnSpc>
              <a:spcBef>
                <a:spcPts val="0"/>
              </a:spcBef>
              <a:spcAft>
                <a:spcPts val="800"/>
              </a:spcAft>
            </a:pPr>
            <a:r>
              <a:rPr lang="en-US" sz="2000" b="1" dirty="0">
                <a:effectLst/>
                <a:latin typeface="+mj-lt"/>
                <a:ea typeface="Calibri" panose="020F0502020204030204" pitchFamily="34" charset="0"/>
                <a:cs typeface="Times New Roman" panose="02020603050405020304" pitchFamily="18" charset="0"/>
              </a:rPr>
              <a:t>Pansexual:</a:t>
            </a:r>
            <a:r>
              <a:rPr lang="en-US" sz="2000" dirty="0">
                <a:effectLst/>
                <a:latin typeface="+mj-lt"/>
                <a:ea typeface="Calibri" panose="020F0502020204030204" pitchFamily="34" charset="0"/>
                <a:cs typeface="Times New Roman" panose="02020603050405020304" pitchFamily="18" charset="0"/>
              </a:rPr>
              <a:t> An umbrella term for those who have a sexual attraction regardless of gender.</a:t>
            </a:r>
          </a:p>
          <a:p>
            <a:pPr marL="0" marR="0">
              <a:lnSpc>
                <a:spcPct val="107000"/>
              </a:lnSpc>
              <a:spcBef>
                <a:spcPts val="0"/>
              </a:spcBef>
              <a:spcAft>
                <a:spcPts val="800"/>
              </a:spcAft>
            </a:pPr>
            <a:r>
              <a:rPr lang="en-US" sz="2000" b="1" dirty="0">
                <a:effectLst/>
                <a:latin typeface="+mj-lt"/>
                <a:ea typeface="Calibri" panose="020F0502020204030204" pitchFamily="34" charset="0"/>
                <a:cs typeface="Times New Roman" panose="02020603050405020304" pitchFamily="18" charset="0"/>
              </a:rPr>
              <a:t>Polyamory: </a:t>
            </a:r>
            <a:r>
              <a:rPr lang="en-US" sz="2000" dirty="0">
                <a:effectLst/>
                <a:latin typeface="+mj-lt"/>
                <a:ea typeface="Calibri" panose="020F0502020204030204" pitchFamily="34" charset="0"/>
                <a:cs typeface="Times New Roman" panose="02020603050405020304" pitchFamily="18" charset="0"/>
              </a:rPr>
              <a:t>Engaging in multiple sexual relationships with the consent of all people involved. Trust and consent are important elements of being in a polyamorous relationship.</a:t>
            </a:r>
          </a:p>
        </p:txBody>
      </p:sp>
    </p:spTree>
    <p:extLst>
      <p:ext uri="{BB962C8B-B14F-4D97-AF65-F5344CB8AC3E}">
        <p14:creationId xmlns:p14="http://schemas.microsoft.com/office/powerpoint/2010/main" val="2005283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2BD32-0A8C-42EC-9C40-D0389737B323}"/>
              </a:ext>
            </a:extLst>
          </p:cNvPr>
          <p:cNvSpPr>
            <a:spLocks noGrp="1"/>
          </p:cNvSpPr>
          <p:nvPr>
            <p:ph type="title"/>
          </p:nvPr>
        </p:nvSpPr>
        <p:spPr/>
        <p:txBody>
          <a:bodyPr/>
          <a:lstStyle/>
          <a:p>
            <a:r>
              <a:rPr lang="en-US" dirty="0"/>
              <a:t>Sexuality</a:t>
            </a:r>
          </a:p>
        </p:txBody>
      </p:sp>
      <p:sp>
        <p:nvSpPr>
          <p:cNvPr id="3" name="Content Placeholder 2">
            <a:extLst>
              <a:ext uri="{FF2B5EF4-FFF2-40B4-BE49-F238E27FC236}">
                <a16:creationId xmlns:a16="http://schemas.microsoft.com/office/drawing/2014/main" id="{9E1F4F1E-F61E-4E53-93E6-F76152312A65}"/>
              </a:ext>
            </a:extLst>
          </p:cNvPr>
          <p:cNvSpPr>
            <a:spLocks noGrp="1"/>
          </p:cNvSpPr>
          <p:nvPr>
            <p:ph idx="1"/>
          </p:nvPr>
        </p:nvSpPr>
        <p:spPr/>
        <p:txBody>
          <a:bodyPr>
            <a:noAutofit/>
          </a:bodyPr>
          <a:lstStyle/>
          <a:p>
            <a:r>
              <a:rPr lang="en-US" sz="2000" b="1" dirty="0">
                <a:latin typeface="Century Gothic" panose="020B0502020202020204" pitchFamily="34" charset="0"/>
                <a:ea typeface="Calibri" panose="020F0502020204030204" pitchFamily="34" charset="0"/>
                <a:cs typeface="Times New Roman" panose="02020603050405020304" pitchFamily="18" charset="0"/>
              </a:rPr>
              <a:t>Asexuality:</a:t>
            </a:r>
            <a:r>
              <a:rPr lang="en-US" sz="2000" dirty="0">
                <a:latin typeface="Century Gothic" panose="020B0502020202020204" pitchFamily="34" charset="0"/>
                <a:ea typeface="Calibri" panose="020F0502020204030204" pitchFamily="34" charset="0"/>
                <a:cs typeface="Times New Roman" panose="02020603050405020304" pitchFamily="18" charset="0"/>
              </a:rPr>
              <a:t> Umbrella term for those who tend not to have a sexual attraction toward others. “Ace” is another term used to describe an asexual person.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Heterosexual:</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Umbrella term for those who have an attraction towards “opposite” gender; that is, men who are attracted to women, or vice versa.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Heteronormativity:</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The belief that people fall into distinct and complementary genders (male and female) with natural roles in life. Its assumption that heterosexuality is the norm or default sexual orientation reinforces the marginalization of LGBTQIA+ people.</a:t>
            </a:r>
          </a:p>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Biphobia:</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Fear, anger, discomfort, intolerance, or lack of acceptance toward Bi-, Pan- or other middle sexualities, or experiencing these feelings about one’s self.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9227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48948-FCAC-4235-A58C-ED0381856450}"/>
              </a:ext>
            </a:extLst>
          </p:cNvPr>
          <p:cNvSpPr>
            <a:spLocks noGrp="1"/>
          </p:cNvSpPr>
          <p:nvPr>
            <p:ph type="title"/>
          </p:nvPr>
        </p:nvSpPr>
        <p:spPr/>
        <p:txBody>
          <a:bodyPr/>
          <a:lstStyle/>
          <a:p>
            <a:r>
              <a:rPr lang="en-US" dirty="0"/>
              <a:t>Sexuality</a:t>
            </a:r>
          </a:p>
        </p:txBody>
      </p:sp>
      <p:sp>
        <p:nvSpPr>
          <p:cNvPr id="3" name="Content Placeholder 2">
            <a:extLst>
              <a:ext uri="{FF2B5EF4-FFF2-40B4-BE49-F238E27FC236}">
                <a16:creationId xmlns:a16="http://schemas.microsoft.com/office/drawing/2014/main" id="{B2351861-0DD1-4FC4-B057-624764B8ECED}"/>
              </a:ext>
            </a:extLst>
          </p:cNvPr>
          <p:cNvSpPr>
            <a:spLocks noGrp="1"/>
          </p:cNvSpPr>
          <p:nvPr>
            <p:ph idx="1"/>
          </p:nvPr>
        </p:nvSpPr>
        <p:spPr/>
        <p:txBody>
          <a:bodyPr>
            <a:normAutofit/>
          </a:bodyPr>
          <a:lstStyle/>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Heterosexism:</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The belief that all people are heterosexual, the assumption and/or belief that heterosexual relationships and behavior are superior, and the discrimination and bias that arise f rom this assumption. </a:t>
            </a:r>
          </a:p>
          <a:p>
            <a:pPr marL="0" marR="0">
              <a:lnSpc>
                <a:spcPct val="107000"/>
              </a:lnSpc>
              <a:spcBef>
                <a:spcPts val="0"/>
              </a:spcBef>
              <a:spcAft>
                <a:spcPts val="800"/>
              </a:spcAft>
            </a:pPr>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Heterosexual Privilege: </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The benefits and access to resources one receives  from society by virtue of being heterosexual.</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Homophobia:</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Fear, anger, discomfort, intolerance, or lack of acceptance toward LGBTQIA+ people, or experiencing these feelings about one’s own sexual orientation (internalized).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128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7301D-9002-4675-B276-F5B2E6F81BDB}"/>
              </a:ext>
            </a:extLst>
          </p:cNvPr>
          <p:cNvSpPr>
            <a:spLocks noGrp="1"/>
          </p:cNvSpPr>
          <p:nvPr>
            <p:ph type="title"/>
          </p:nvPr>
        </p:nvSpPr>
        <p:spPr/>
        <p:txBody>
          <a:bodyPr/>
          <a:lstStyle/>
          <a:p>
            <a:r>
              <a:rPr lang="en-US" dirty="0"/>
              <a:t>Queer</a:t>
            </a:r>
          </a:p>
        </p:txBody>
      </p:sp>
      <p:sp>
        <p:nvSpPr>
          <p:cNvPr id="3" name="Content Placeholder 2">
            <a:extLst>
              <a:ext uri="{FF2B5EF4-FFF2-40B4-BE49-F238E27FC236}">
                <a16:creationId xmlns:a16="http://schemas.microsoft.com/office/drawing/2014/main" id="{E56B8656-DED6-48FD-88CE-6B3588087B13}"/>
              </a:ext>
            </a:extLst>
          </p:cNvPr>
          <p:cNvSpPr>
            <a:spLocks noGrp="1"/>
          </p:cNvSpPr>
          <p:nvPr>
            <p:ph idx="1"/>
          </p:nvPr>
        </p:nvSpPr>
        <p:spPr/>
        <p:txBody>
          <a:bodyPr/>
          <a:lstStyle/>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Queer:</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Reclaimed derogatory slang for the gender and sexual minority communities. Cisgender heterosexual people should be cautious in using this term outside of educational spaces as it is still seen as offensive by some. LGBTQIA+ people may use this term in an effort to reclaim the word and identity.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08467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249FD-F39C-4921-8D09-36C063B4CB24}"/>
              </a:ext>
            </a:extLst>
          </p:cNvPr>
          <p:cNvSpPr>
            <a:spLocks noGrp="1"/>
          </p:cNvSpPr>
          <p:nvPr>
            <p:ph type="title"/>
          </p:nvPr>
        </p:nvSpPr>
        <p:spPr/>
        <p:txBody>
          <a:bodyPr/>
          <a:lstStyle/>
          <a:p>
            <a:r>
              <a:rPr lang="en-US" dirty="0"/>
              <a:t>QTPOC</a:t>
            </a:r>
          </a:p>
        </p:txBody>
      </p:sp>
      <p:sp>
        <p:nvSpPr>
          <p:cNvPr id="3" name="Content Placeholder 2">
            <a:extLst>
              <a:ext uri="{FF2B5EF4-FFF2-40B4-BE49-F238E27FC236}">
                <a16:creationId xmlns:a16="http://schemas.microsoft.com/office/drawing/2014/main" id="{D75D8A44-889E-43DD-BB7D-2CE4ABB463E6}"/>
              </a:ext>
            </a:extLst>
          </p:cNvPr>
          <p:cNvSpPr>
            <a:spLocks noGrp="1"/>
          </p:cNvSpPr>
          <p:nvPr>
            <p:ph idx="1"/>
          </p:nvPr>
        </p:nvSpPr>
        <p:spPr/>
        <p:txBody>
          <a:bodyPr/>
          <a:lstStyle/>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QTPOC: </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Queer and trans people of color. Racism and exclusion of people of color is common in the queer community and must continue to be addressed and dismantled.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7829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DE00B-6951-4092-9724-C59495A020A5}"/>
              </a:ext>
            </a:extLst>
          </p:cNvPr>
          <p:cNvSpPr>
            <a:spLocks noGrp="1"/>
          </p:cNvSpPr>
          <p:nvPr>
            <p:ph type="title"/>
          </p:nvPr>
        </p:nvSpPr>
        <p:spPr/>
        <p:txBody>
          <a:bodyPr/>
          <a:lstStyle/>
          <a:p>
            <a:r>
              <a:rPr lang="en-US" dirty="0"/>
              <a:t>General Terms</a:t>
            </a:r>
          </a:p>
        </p:txBody>
      </p:sp>
      <p:sp>
        <p:nvSpPr>
          <p:cNvPr id="3" name="Content Placeholder 2">
            <a:extLst>
              <a:ext uri="{FF2B5EF4-FFF2-40B4-BE49-F238E27FC236}">
                <a16:creationId xmlns:a16="http://schemas.microsoft.com/office/drawing/2014/main" id="{4B5719FA-241B-404E-801C-1E33E59E4485}"/>
              </a:ext>
            </a:extLst>
          </p:cNvPr>
          <p:cNvSpPr>
            <a:spLocks noGrp="1"/>
          </p:cNvSpPr>
          <p:nvPr>
            <p:ph idx="1"/>
          </p:nvPr>
        </p:nvSpPr>
        <p:spPr/>
        <p:txBody>
          <a:bodyPr/>
          <a:lstStyle/>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Ally: </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A person who does not identify as a particular marginalized identity but who actively works to support those who hold that identity and works against the oppression of that identity group. </a:t>
            </a:r>
          </a:p>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Coming Out (of the closet):</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The life-long process of discovering, defining, and declaring one’s sexual and/or gender identity to oneself and others.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Discrimination: </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Unjust or prejudicial treatment of people on the basis of groups, identities, or categories they belong to.</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64424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8885-7441-4FAE-992F-4067D7E9CDB7}"/>
              </a:ext>
            </a:extLst>
          </p:cNvPr>
          <p:cNvSpPr>
            <a:spLocks noGrp="1"/>
          </p:cNvSpPr>
          <p:nvPr>
            <p:ph type="title"/>
          </p:nvPr>
        </p:nvSpPr>
        <p:spPr/>
        <p:txBody>
          <a:bodyPr/>
          <a:lstStyle/>
          <a:p>
            <a:r>
              <a:rPr lang="en-US" dirty="0"/>
              <a:t>General Terms</a:t>
            </a:r>
          </a:p>
        </p:txBody>
      </p:sp>
      <p:sp>
        <p:nvSpPr>
          <p:cNvPr id="3" name="Content Placeholder 2">
            <a:extLst>
              <a:ext uri="{FF2B5EF4-FFF2-40B4-BE49-F238E27FC236}">
                <a16:creationId xmlns:a16="http://schemas.microsoft.com/office/drawing/2014/main" id="{8B8E787B-C125-4B37-BA0F-E3D09C4CBD74}"/>
              </a:ext>
            </a:extLst>
          </p:cNvPr>
          <p:cNvSpPr>
            <a:spLocks noGrp="1"/>
          </p:cNvSpPr>
          <p:nvPr>
            <p:ph idx="1"/>
          </p:nvPr>
        </p:nvSpPr>
        <p:spPr>
          <a:xfrm>
            <a:off x="818712" y="2222287"/>
            <a:ext cx="10554574" cy="3908169"/>
          </a:xfrm>
        </p:spPr>
        <p:txBody>
          <a:bodyPr>
            <a:noAutofit/>
          </a:bodyPr>
          <a:lstStyle/>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Invisibility:</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The constant assumption of heterosexuality and cisgender identity that renders LGBTQIA+ people, invisible and seemingly nonexistent. LGBTQIA+ people are usually not recognized or portrayed in society.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Outing:</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To declare a person’s identity publicly; people can out themselves, or someone can out them either with or without their permission.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Sexism: </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Prejudice, stereotyping, or discrimination on the basis of sex or gender, typically against women.</a:t>
            </a:r>
          </a:p>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Questioning:</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The process of exploring one’s own sexual or gender identity.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453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2F5CD-E966-47DB-B442-50CB21FC5E7D}"/>
              </a:ext>
            </a:extLst>
          </p:cNvPr>
          <p:cNvSpPr>
            <a:spLocks noGrp="1"/>
          </p:cNvSpPr>
          <p:nvPr>
            <p:ph type="title"/>
          </p:nvPr>
        </p:nvSpPr>
        <p:spPr/>
        <p:txBody>
          <a:bodyPr/>
          <a:lstStyle/>
          <a:p>
            <a:r>
              <a:rPr lang="en-US" dirty="0"/>
              <a:t>Welcome	</a:t>
            </a:r>
          </a:p>
        </p:txBody>
      </p:sp>
      <p:sp>
        <p:nvSpPr>
          <p:cNvPr id="3" name="Content Placeholder 2">
            <a:extLst>
              <a:ext uri="{FF2B5EF4-FFF2-40B4-BE49-F238E27FC236}">
                <a16:creationId xmlns:a16="http://schemas.microsoft.com/office/drawing/2014/main" id="{4A822C8B-BF99-4C62-9D2A-9CB617461303}"/>
              </a:ext>
            </a:extLst>
          </p:cNvPr>
          <p:cNvSpPr>
            <a:spLocks noGrp="1"/>
          </p:cNvSpPr>
          <p:nvPr>
            <p:ph idx="1"/>
          </p:nvPr>
        </p:nvSpPr>
        <p:spPr>
          <a:xfrm>
            <a:off x="810000" y="2447014"/>
            <a:ext cx="10554574" cy="2600076"/>
          </a:xfrm>
        </p:spPr>
        <p:txBody>
          <a:bodyPr>
            <a:normAutofit/>
          </a:bodyPr>
          <a:lstStyle/>
          <a:p>
            <a:r>
              <a:rPr lang="en-US" sz="2400" dirty="0"/>
              <a:t>This PowerPoint will cover basic, introductory LGBTQIA+ terminology.</a:t>
            </a:r>
          </a:p>
          <a:p>
            <a:pPr marL="0" indent="0">
              <a:buNone/>
            </a:pPr>
            <a:endParaRPr lang="en-US" sz="2400" dirty="0"/>
          </a:p>
          <a:p>
            <a:r>
              <a:rPr lang="en-US" sz="2400" dirty="0"/>
              <a:t>A terminology handout has been included in this module for you to easily reference.</a:t>
            </a:r>
          </a:p>
          <a:p>
            <a:endParaRPr lang="en-US" dirty="0"/>
          </a:p>
        </p:txBody>
      </p:sp>
    </p:spTree>
    <p:extLst>
      <p:ext uri="{BB962C8B-B14F-4D97-AF65-F5344CB8AC3E}">
        <p14:creationId xmlns:p14="http://schemas.microsoft.com/office/powerpoint/2010/main" val="302871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A3322-E256-4ED4-A049-609C364540AC}"/>
              </a:ext>
            </a:extLst>
          </p:cNvPr>
          <p:cNvSpPr>
            <a:spLocks noGrp="1"/>
          </p:cNvSpPr>
          <p:nvPr>
            <p:ph type="title"/>
          </p:nvPr>
        </p:nvSpPr>
        <p:spPr/>
        <p:txBody>
          <a:bodyPr/>
          <a:lstStyle/>
          <a:p>
            <a:r>
              <a:rPr lang="en-US" dirty="0"/>
              <a:t>Take Note</a:t>
            </a:r>
          </a:p>
        </p:txBody>
      </p:sp>
      <p:sp>
        <p:nvSpPr>
          <p:cNvPr id="3" name="Content Placeholder 2">
            <a:extLst>
              <a:ext uri="{FF2B5EF4-FFF2-40B4-BE49-F238E27FC236}">
                <a16:creationId xmlns:a16="http://schemas.microsoft.com/office/drawing/2014/main" id="{7A1FAD2D-6544-4316-AE10-9505D3981BE1}"/>
              </a:ext>
            </a:extLst>
          </p:cNvPr>
          <p:cNvSpPr>
            <a:spLocks noGrp="1"/>
          </p:cNvSpPr>
          <p:nvPr>
            <p:ph idx="1"/>
          </p:nvPr>
        </p:nvSpPr>
        <p:spPr>
          <a:xfrm>
            <a:off x="827424" y="2611901"/>
            <a:ext cx="10554574" cy="3636511"/>
          </a:xfrm>
        </p:spPr>
        <p:txBody>
          <a:bodyPr>
            <a:normAutofit lnSpcReduction="10000"/>
          </a:bodyPr>
          <a:lstStyle/>
          <a:p>
            <a:r>
              <a:rPr lang="en-US" sz="2400" dirty="0"/>
              <a:t>Language is always changing, and terms once used can become offensive or outdated over time. It is best practice to periodically reference up to date sources by searching the internet or contacting LGBTQIA+ organizations such as the Qube.</a:t>
            </a:r>
          </a:p>
          <a:p>
            <a:pPr marL="0" indent="0">
              <a:buNone/>
            </a:pPr>
            <a:endParaRPr lang="en-US" sz="2400" dirty="0"/>
          </a:p>
          <a:p>
            <a:r>
              <a:rPr lang="en-US" sz="2400" dirty="0"/>
              <a:t>Definitions may differ for people who identify with these terms. It is best to let the person self define how they identify with the term. If you are corrected by someone on your use of a word; apologize, take note of the correction, and move on. </a:t>
            </a:r>
          </a:p>
          <a:p>
            <a:endParaRPr lang="en-US" dirty="0"/>
          </a:p>
        </p:txBody>
      </p:sp>
    </p:spTree>
    <p:extLst>
      <p:ext uri="{BB962C8B-B14F-4D97-AF65-F5344CB8AC3E}">
        <p14:creationId xmlns:p14="http://schemas.microsoft.com/office/powerpoint/2010/main" val="209753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8A1D4-3FE8-4AC7-B6D4-E80A26B29E50}"/>
              </a:ext>
            </a:extLst>
          </p:cNvPr>
          <p:cNvSpPr>
            <a:spLocks noGrp="1"/>
          </p:cNvSpPr>
          <p:nvPr>
            <p:ph type="title"/>
          </p:nvPr>
        </p:nvSpPr>
        <p:spPr/>
        <p:txBody>
          <a:bodyPr/>
          <a:lstStyle/>
          <a:p>
            <a:r>
              <a:rPr lang="en-US" dirty="0"/>
              <a:t>Gender</a:t>
            </a:r>
          </a:p>
        </p:txBody>
      </p:sp>
      <p:sp>
        <p:nvSpPr>
          <p:cNvPr id="3" name="Content Placeholder 2">
            <a:extLst>
              <a:ext uri="{FF2B5EF4-FFF2-40B4-BE49-F238E27FC236}">
                <a16:creationId xmlns:a16="http://schemas.microsoft.com/office/drawing/2014/main" id="{817D4348-6F73-4A16-9E72-E7FB70D83FA0}"/>
              </a:ext>
            </a:extLst>
          </p:cNvPr>
          <p:cNvSpPr>
            <a:spLocks noGrp="1"/>
          </p:cNvSpPr>
          <p:nvPr>
            <p:ph idx="1"/>
          </p:nvPr>
        </p:nvSpPr>
        <p:spPr/>
        <p:txBody>
          <a:bodyPr>
            <a:normAutofit/>
          </a:bodyPr>
          <a:lstStyle/>
          <a:p>
            <a:pPr marL="0" marR="0">
              <a:lnSpc>
                <a:spcPct val="107000"/>
              </a:lnSpc>
              <a:spcBef>
                <a:spcPts val="0"/>
              </a:spcBef>
              <a:spcAft>
                <a:spcPts val="800"/>
              </a:spcAft>
            </a:pPr>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Gender Binary:</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The classification of sex and gender into two distinct, opposite and disconnected forms of masculine and feminine.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Gender Expression:</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Signals we give to the world that communicate our gender (i.e., clothing, hairstyle, mannerisms, language).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Gender Identity:</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Internal sense of who you are in terms of gender.</a:t>
            </a:r>
          </a:p>
          <a:p>
            <a:pPr marL="0" marR="0">
              <a:lnSpc>
                <a:spcPct val="107000"/>
              </a:lnSpc>
              <a:spcBef>
                <a:spcPts val="0"/>
              </a:spcBef>
              <a:spcAft>
                <a:spcPts val="800"/>
              </a:spcAft>
            </a:pPr>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Gender Roles:</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Social expectations based on our assumed or assigned sex.</a:t>
            </a:r>
          </a:p>
        </p:txBody>
      </p:sp>
    </p:spTree>
    <p:extLst>
      <p:ext uri="{BB962C8B-B14F-4D97-AF65-F5344CB8AC3E}">
        <p14:creationId xmlns:p14="http://schemas.microsoft.com/office/powerpoint/2010/main" val="3026217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1CD4-9F58-4E2E-AB9C-E7DA1AD6EB54}"/>
              </a:ext>
            </a:extLst>
          </p:cNvPr>
          <p:cNvSpPr>
            <a:spLocks noGrp="1"/>
          </p:cNvSpPr>
          <p:nvPr>
            <p:ph type="title"/>
          </p:nvPr>
        </p:nvSpPr>
        <p:spPr/>
        <p:txBody>
          <a:bodyPr/>
          <a:lstStyle/>
          <a:p>
            <a:r>
              <a:rPr lang="en-US" dirty="0"/>
              <a:t>Gender</a:t>
            </a:r>
          </a:p>
        </p:txBody>
      </p:sp>
      <p:sp>
        <p:nvSpPr>
          <p:cNvPr id="3" name="Content Placeholder 2">
            <a:extLst>
              <a:ext uri="{FF2B5EF4-FFF2-40B4-BE49-F238E27FC236}">
                <a16:creationId xmlns:a16="http://schemas.microsoft.com/office/drawing/2014/main" id="{81D8610F-7B5A-4331-9A9D-B9C08FBCB49F}"/>
              </a:ext>
            </a:extLst>
          </p:cNvPr>
          <p:cNvSpPr>
            <a:spLocks noGrp="1"/>
          </p:cNvSpPr>
          <p:nvPr>
            <p:ph idx="1"/>
          </p:nvPr>
        </p:nvSpPr>
        <p:spPr/>
        <p:txBody>
          <a:bodyPr>
            <a:normAutofit fontScale="92500" lnSpcReduction="20000"/>
          </a:bodyPr>
          <a:lstStyle/>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Cisgender:</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People whose gender identity is the same as their sex assigned at birth.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Trans/Transgender:</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An umbrella term (adj.) for people whose gender identity and/or gender expression differs from the sex they were assigned at birth.</a:t>
            </a:r>
          </a:p>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Trans man:</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A person assigned female sex at birth who identifies as a man. Other possible identities include transmasculine.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Trans woman:</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A person assigned male sex at birth who identifies as a woman. Other possible identities include transfeminine.</a:t>
            </a:r>
          </a:p>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Androgynous:</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A person appearing and/or identifying as neither masculine or feminine, presenting a gender either mixed or neutral.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309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1CD4-9F58-4E2E-AB9C-E7DA1AD6EB54}"/>
              </a:ext>
            </a:extLst>
          </p:cNvPr>
          <p:cNvSpPr>
            <a:spLocks noGrp="1"/>
          </p:cNvSpPr>
          <p:nvPr>
            <p:ph type="title"/>
          </p:nvPr>
        </p:nvSpPr>
        <p:spPr/>
        <p:txBody>
          <a:bodyPr/>
          <a:lstStyle/>
          <a:p>
            <a:r>
              <a:rPr lang="en-US" dirty="0"/>
              <a:t>Gender</a:t>
            </a:r>
          </a:p>
        </p:txBody>
      </p:sp>
      <p:sp>
        <p:nvSpPr>
          <p:cNvPr id="3" name="Content Placeholder 2">
            <a:extLst>
              <a:ext uri="{FF2B5EF4-FFF2-40B4-BE49-F238E27FC236}">
                <a16:creationId xmlns:a16="http://schemas.microsoft.com/office/drawing/2014/main" id="{81D8610F-7B5A-4331-9A9D-B9C08FBCB49F}"/>
              </a:ext>
            </a:extLst>
          </p:cNvPr>
          <p:cNvSpPr>
            <a:spLocks noGrp="1"/>
          </p:cNvSpPr>
          <p:nvPr>
            <p:ph idx="1"/>
          </p:nvPr>
        </p:nvSpPr>
        <p:spPr/>
        <p:txBody>
          <a:bodyPr>
            <a:normAutofit fontScale="92500" lnSpcReduction="10000"/>
          </a:bodyPr>
          <a:lstStyle/>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Fluid:</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Umbrella term for those whose gender expression, gender roles, gender identity, sexual behavior, sexual desires, and/or sexual identity changes over time.</a:t>
            </a:r>
          </a:p>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Non-binary:</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An umbrella term referring to genders that are not exclusively male or female. A person may identify with multiple genders, partially with a binary gender, no gender, or another gender entirely.</a:t>
            </a:r>
          </a:p>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Two Spirit:</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Indigenous individuals who have attributes of both genders and have distinct gender and social roles in their tribes. One should not identify as such if you are not Native. For non-native individuals use bigender or non-binary.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1482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F3AF-5E53-4CEE-AA1C-F1D6569244AB}"/>
              </a:ext>
            </a:extLst>
          </p:cNvPr>
          <p:cNvSpPr>
            <a:spLocks noGrp="1"/>
          </p:cNvSpPr>
          <p:nvPr>
            <p:ph type="title"/>
          </p:nvPr>
        </p:nvSpPr>
        <p:spPr/>
        <p:txBody>
          <a:bodyPr/>
          <a:lstStyle/>
          <a:p>
            <a:r>
              <a:rPr lang="en-US" dirty="0"/>
              <a:t>Gender</a:t>
            </a:r>
          </a:p>
        </p:txBody>
      </p:sp>
      <p:sp>
        <p:nvSpPr>
          <p:cNvPr id="3" name="Content Placeholder 2">
            <a:extLst>
              <a:ext uri="{FF2B5EF4-FFF2-40B4-BE49-F238E27FC236}">
                <a16:creationId xmlns:a16="http://schemas.microsoft.com/office/drawing/2014/main" id="{AB5E080E-F053-4E4C-B56F-7091F6F88D88}"/>
              </a:ext>
            </a:extLst>
          </p:cNvPr>
          <p:cNvSpPr>
            <a:spLocks noGrp="1"/>
          </p:cNvSpPr>
          <p:nvPr>
            <p:ph idx="1"/>
          </p:nvPr>
        </p:nvSpPr>
        <p:spPr/>
        <p:txBody>
          <a:bodyPr>
            <a:normAutofit fontScale="92500"/>
          </a:bodyPr>
          <a:lstStyle/>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AFAB/AMAB: </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“Assigned female at birth” or “assigned male at birth.” Other variations of this abbreviation may substitute the A for a D (designated).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Gender Neutral Pronouns:</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Pronouns which do not signal femaleness or maleness (ex. they/them/ their, </a:t>
            </a:r>
            <a:r>
              <a:rPr lang="en-US" sz="2400" dirty="0" err="1">
                <a:effectLst/>
                <a:latin typeface="Century Gothic" panose="020B0502020202020204" pitchFamily="34" charset="0"/>
                <a:ea typeface="Calibri" panose="020F0502020204030204" pitchFamily="34" charset="0"/>
                <a:cs typeface="Times New Roman" panose="02020603050405020304" pitchFamily="18" charset="0"/>
              </a:rPr>
              <a:t>ze</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and </a:t>
            </a:r>
            <a:r>
              <a:rPr lang="en-US" sz="2400" dirty="0" err="1">
                <a:effectLst/>
                <a:latin typeface="Century Gothic" panose="020B0502020202020204" pitchFamily="34" charset="0"/>
                <a:ea typeface="Calibri" panose="020F0502020204030204" pitchFamily="34" charset="0"/>
                <a:cs typeface="Times New Roman" panose="02020603050405020304" pitchFamily="18" charset="0"/>
              </a:rPr>
              <a:t>hir</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Transition:</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 The complex process of altering one’s gender, which may include some, all or none of the following: changing name and/or sex on legal documents; hormone therapy; and chest, facial and/or genital alteration. Trans people may or may not choose to (or be able to) alter their bodies.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1891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20078-892F-4721-8E2E-F429185E0948}"/>
              </a:ext>
            </a:extLst>
          </p:cNvPr>
          <p:cNvSpPr>
            <a:spLocks noGrp="1"/>
          </p:cNvSpPr>
          <p:nvPr>
            <p:ph type="title"/>
          </p:nvPr>
        </p:nvSpPr>
        <p:spPr/>
        <p:txBody>
          <a:bodyPr/>
          <a:lstStyle/>
          <a:p>
            <a:r>
              <a:rPr lang="en-US" dirty="0"/>
              <a:t>Gender</a:t>
            </a:r>
          </a:p>
        </p:txBody>
      </p:sp>
      <p:sp>
        <p:nvSpPr>
          <p:cNvPr id="3" name="Content Placeholder 2">
            <a:extLst>
              <a:ext uri="{FF2B5EF4-FFF2-40B4-BE49-F238E27FC236}">
                <a16:creationId xmlns:a16="http://schemas.microsoft.com/office/drawing/2014/main" id="{E7444F27-49C0-4D34-AF95-4FE68920F97B}"/>
              </a:ext>
            </a:extLst>
          </p:cNvPr>
          <p:cNvSpPr>
            <a:spLocks noGrp="1"/>
          </p:cNvSpPr>
          <p:nvPr>
            <p:ph idx="1"/>
          </p:nvPr>
        </p:nvSpPr>
        <p:spPr/>
        <p:txBody>
          <a:bodyPr>
            <a:normAutofit/>
          </a:bodyPr>
          <a:lstStyle/>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Dead Name: </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A person’s birth or original name that the person has since changed. Do not use a person’s dead name (deadnaming) as it can be invalidating, offensive, and out them.</a:t>
            </a:r>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Cissexism: </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The system of oppression that perpetuates the discrimination and exclusion of people on the basis of incongruence with one’s assigned sex at birth.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Misgendering: </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Referring to a person using a word (usually a pronoun) that does not correctly reflect the gender they identify with. This can be invalidating, offensive, and harmful so it is best to ask a person what pronouns they use.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Century Gothic" panose="020B0502020202020204" pitchFamily="34" charset="0"/>
                <a:ea typeface="Calibri" panose="020F0502020204030204" pitchFamily="34" charset="0"/>
                <a:cs typeface="Times New Roman" panose="02020603050405020304" pitchFamily="18" charset="0"/>
              </a:rPr>
              <a:t>Transphobia:</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The fear and hatred or the discomfort with people who identify or may be perceived to be gender non-conforming/trans. </a:t>
            </a:r>
            <a:endParaRPr lang="en-US" sz="2000" dirty="0"/>
          </a:p>
        </p:txBody>
      </p:sp>
    </p:spTree>
    <p:extLst>
      <p:ext uri="{BB962C8B-B14F-4D97-AF65-F5344CB8AC3E}">
        <p14:creationId xmlns:p14="http://schemas.microsoft.com/office/powerpoint/2010/main" val="4058571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0D7AC-0557-4C43-A2AF-7CEEF840D833}"/>
              </a:ext>
            </a:extLst>
          </p:cNvPr>
          <p:cNvSpPr>
            <a:spLocks noGrp="1"/>
          </p:cNvSpPr>
          <p:nvPr>
            <p:ph type="title"/>
          </p:nvPr>
        </p:nvSpPr>
        <p:spPr/>
        <p:txBody>
          <a:bodyPr/>
          <a:lstStyle/>
          <a:p>
            <a:r>
              <a:rPr lang="en-US" dirty="0"/>
              <a:t>Sex</a:t>
            </a:r>
          </a:p>
        </p:txBody>
      </p:sp>
      <p:sp>
        <p:nvSpPr>
          <p:cNvPr id="3" name="Content Placeholder 2">
            <a:extLst>
              <a:ext uri="{FF2B5EF4-FFF2-40B4-BE49-F238E27FC236}">
                <a16:creationId xmlns:a16="http://schemas.microsoft.com/office/drawing/2014/main" id="{2E618226-E237-417F-9294-63FDF33295EC}"/>
              </a:ext>
            </a:extLst>
          </p:cNvPr>
          <p:cNvSpPr>
            <a:spLocks noGrp="1"/>
          </p:cNvSpPr>
          <p:nvPr>
            <p:ph idx="1"/>
          </p:nvPr>
        </p:nvSpPr>
        <p:spPr/>
        <p:txBody>
          <a:bodyPr>
            <a:normAutofit/>
          </a:bodyPr>
          <a:lstStyle/>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Sex:</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Category assigned to each of us at birth based on a variety of physical and biological characteristics, usually determined by genitalia. Also referred to as sex assigned at birth. The medical establishment typically assigns sex as male or female, but many people’s anatomy does not fit into either of these categories.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200" b="1" dirty="0">
                <a:effectLst/>
                <a:latin typeface="Century Gothic" panose="020B0502020202020204" pitchFamily="34" charset="0"/>
                <a:ea typeface="Calibri" panose="020F0502020204030204" pitchFamily="34" charset="0"/>
                <a:cs typeface="Times New Roman" panose="02020603050405020304" pitchFamily="18" charset="0"/>
              </a:rPr>
              <a:t>Intersex:</a:t>
            </a:r>
            <a:r>
              <a:rPr lang="en-US" sz="2200" dirty="0">
                <a:effectLst/>
                <a:latin typeface="Century Gothic" panose="020B0502020202020204" pitchFamily="34" charset="0"/>
                <a:ea typeface="Calibri" panose="020F0502020204030204" pitchFamily="34" charset="0"/>
                <a:cs typeface="Times New Roman" panose="02020603050405020304" pitchFamily="18" charset="0"/>
              </a:rPr>
              <a:t> Individuals whose biological sex cannot easily be categorized as male or female because of ambiguous genitalia. Being intersex is fairly common, with many individuals being born with a blending of male and female sex organs.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5590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2378</TotalTime>
  <Words>1538</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Gothic</vt:lpstr>
      <vt:lpstr>Wingdings 2</vt:lpstr>
      <vt:lpstr>Quotable</vt:lpstr>
      <vt:lpstr>LGBTQIA+ Terminology Introduction</vt:lpstr>
      <vt:lpstr>Welcome </vt:lpstr>
      <vt:lpstr>Take Note</vt:lpstr>
      <vt:lpstr>Gender</vt:lpstr>
      <vt:lpstr>Gender</vt:lpstr>
      <vt:lpstr>Gender</vt:lpstr>
      <vt:lpstr>Gender</vt:lpstr>
      <vt:lpstr>Gender</vt:lpstr>
      <vt:lpstr>Sex</vt:lpstr>
      <vt:lpstr>Sexuality</vt:lpstr>
      <vt:lpstr>Sexuality</vt:lpstr>
      <vt:lpstr>Sexuality</vt:lpstr>
      <vt:lpstr>Sexuality</vt:lpstr>
      <vt:lpstr>Queer</vt:lpstr>
      <vt:lpstr>QTPOC</vt:lpstr>
      <vt:lpstr>General Terms</vt:lpstr>
      <vt:lpstr>General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LGBTQIA+ Terminology Introduction</dc:title>
  <dc:creator>Eastman, Nicole</dc:creator>
  <cp:lastModifiedBy>Eastman, Nicole</cp:lastModifiedBy>
  <cp:revision>13</cp:revision>
  <dcterms:created xsi:type="dcterms:W3CDTF">2020-07-10T19:24:29Z</dcterms:created>
  <dcterms:modified xsi:type="dcterms:W3CDTF">2020-07-15T01:37:05Z</dcterms:modified>
</cp:coreProperties>
</file>