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58" r:id="rId5"/>
    <p:sldId id="272" r:id="rId6"/>
    <p:sldId id="267" r:id="rId7"/>
    <p:sldId id="264" r:id="rId8"/>
    <p:sldId id="268" r:id="rId9"/>
    <p:sldId id="259" r:id="rId10"/>
    <p:sldId id="260" r:id="rId11"/>
    <p:sldId id="269" r:id="rId12"/>
    <p:sldId id="270" r:id="rId13"/>
    <p:sldId id="261"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6/17/2021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6/17/2021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teractadvocates.org/fa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1F49-A4FA-4A9D-8332-859146B40261}"/>
              </a:ext>
            </a:extLst>
          </p:cNvPr>
          <p:cNvSpPr>
            <a:spLocks noGrp="1"/>
          </p:cNvSpPr>
          <p:nvPr>
            <p:ph type="ctrTitle"/>
          </p:nvPr>
        </p:nvSpPr>
        <p:spPr/>
        <p:txBody>
          <a:bodyPr/>
          <a:lstStyle/>
          <a:p>
            <a:r>
              <a:rPr lang="en-US" dirty="0"/>
              <a:t>It’s a Spectrum Not a Binary</a:t>
            </a:r>
          </a:p>
        </p:txBody>
      </p:sp>
      <p:sp>
        <p:nvSpPr>
          <p:cNvPr id="3" name="Subtitle 2">
            <a:extLst>
              <a:ext uri="{FF2B5EF4-FFF2-40B4-BE49-F238E27FC236}">
                <a16:creationId xmlns:a16="http://schemas.microsoft.com/office/drawing/2014/main" id="{459A3D12-8B9D-40FE-9747-E9AD85241C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471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23F0-4BD8-467D-B5CC-35B13DEE0F4F}"/>
              </a:ext>
            </a:extLst>
          </p:cNvPr>
          <p:cNvSpPr>
            <a:spLocks noGrp="1"/>
          </p:cNvSpPr>
          <p:nvPr>
            <p:ph type="title"/>
          </p:nvPr>
        </p:nvSpPr>
        <p:spPr/>
        <p:txBody>
          <a:bodyPr/>
          <a:lstStyle/>
          <a:p>
            <a:r>
              <a:rPr lang="en-US" dirty="0"/>
              <a:t>Sexuality</a:t>
            </a:r>
          </a:p>
        </p:txBody>
      </p:sp>
      <p:sp>
        <p:nvSpPr>
          <p:cNvPr id="3" name="Content Placeholder 2">
            <a:extLst>
              <a:ext uri="{FF2B5EF4-FFF2-40B4-BE49-F238E27FC236}">
                <a16:creationId xmlns:a16="http://schemas.microsoft.com/office/drawing/2014/main" id="{9ED43E09-F793-4274-A99E-0024A860D00C}"/>
              </a:ext>
            </a:extLst>
          </p:cNvPr>
          <p:cNvSpPr>
            <a:spLocks noGrp="1"/>
          </p:cNvSpPr>
          <p:nvPr>
            <p:ph idx="1"/>
          </p:nvPr>
        </p:nvSpPr>
        <p:spPr>
          <a:xfrm>
            <a:off x="818712" y="2222287"/>
            <a:ext cx="10554574" cy="4483313"/>
          </a:xfrm>
        </p:spPr>
        <p:txBody>
          <a:bodyPr>
            <a:normAutofit fontScale="85000" lnSpcReduction="20000"/>
          </a:bodyPr>
          <a:lstStyle/>
          <a:p>
            <a:r>
              <a:rPr lang="en-US" sz="2400" dirty="0"/>
              <a:t>Attractions have three key types:</a:t>
            </a:r>
          </a:p>
          <a:p>
            <a:pPr lvl="1"/>
            <a:r>
              <a:rPr lang="en-US" sz="2400" dirty="0"/>
              <a:t>Sexual, romantic, and intellectual</a:t>
            </a:r>
          </a:p>
          <a:p>
            <a:r>
              <a:rPr lang="en-US" sz="2400" dirty="0"/>
              <a:t>For example, a person can be both heterosexual and biromantic where they are only sexually attracted to the opposite gender but romantically attracted to more than one gender. </a:t>
            </a:r>
          </a:p>
          <a:p>
            <a:r>
              <a:rPr lang="en-US" sz="2400" dirty="0"/>
              <a:t>Society may see sexuality on the binary as:</a:t>
            </a:r>
          </a:p>
          <a:p>
            <a:endParaRPr lang="en-US" sz="2400" dirty="0"/>
          </a:p>
          <a:p>
            <a:endParaRPr lang="en-US" sz="2400" dirty="0"/>
          </a:p>
          <a:p>
            <a:r>
              <a:rPr lang="en-US" sz="2400" dirty="0"/>
              <a:t>However this excludes a number of sexualities including asexual, demisexual, polysexual and more.</a:t>
            </a:r>
          </a:p>
          <a:p>
            <a:r>
              <a:rPr lang="en-US" sz="2400" dirty="0"/>
              <a:t>Also, a person who is bisexual may be attracted to two or more genders. These genders do not have to be male and female, and may be ones that exist outside of the binary. </a:t>
            </a:r>
          </a:p>
          <a:p>
            <a:endParaRPr lang="en-US" dirty="0"/>
          </a:p>
        </p:txBody>
      </p:sp>
      <p:graphicFrame>
        <p:nvGraphicFramePr>
          <p:cNvPr id="4" name="Table 4">
            <a:extLst>
              <a:ext uri="{FF2B5EF4-FFF2-40B4-BE49-F238E27FC236}">
                <a16:creationId xmlns:a16="http://schemas.microsoft.com/office/drawing/2014/main" id="{03D0E9FF-0855-4C03-BB88-63E5B19230C6}"/>
              </a:ext>
            </a:extLst>
          </p:cNvPr>
          <p:cNvGraphicFramePr>
            <a:graphicFrameLocks noGrp="1"/>
          </p:cNvGraphicFramePr>
          <p:nvPr>
            <p:extLst>
              <p:ext uri="{D42A27DB-BD31-4B8C-83A1-F6EECF244321}">
                <p14:modId xmlns:p14="http://schemas.microsoft.com/office/powerpoint/2010/main" val="4069874528"/>
              </p:ext>
            </p:extLst>
          </p:nvPr>
        </p:nvGraphicFramePr>
        <p:xfrm>
          <a:off x="1229131" y="4278523"/>
          <a:ext cx="8128000"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116085357"/>
                    </a:ext>
                  </a:extLst>
                </a:gridCol>
                <a:gridCol w="2709334">
                  <a:extLst>
                    <a:ext uri="{9D8B030D-6E8A-4147-A177-3AD203B41FA5}">
                      <a16:colId xmlns:a16="http://schemas.microsoft.com/office/drawing/2014/main" val="1114846777"/>
                    </a:ext>
                  </a:extLst>
                </a:gridCol>
                <a:gridCol w="2709333">
                  <a:extLst>
                    <a:ext uri="{9D8B030D-6E8A-4147-A177-3AD203B41FA5}">
                      <a16:colId xmlns:a16="http://schemas.microsoft.com/office/drawing/2014/main" val="4139244180"/>
                    </a:ext>
                  </a:extLst>
                </a:gridCol>
              </a:tblGrid>
              <a:tr h="370840">
                <a:tc>
                  <a:txBody>
                    <a:bodyPr/>
                    <a:lstStyle/>
                    <a:p>
                      <a:pPr algn="ctr"/>
                      <a:r>
                        <a:rPr lang="en-US" dirty="0"/>
                        <a:t>Gay</a:t>
                      </a:r>
                    </a:p>
                  </a:txBody>
                  <a:tcPr/>
                </a:tc>
                <a:tc>
                  <a:txBody>
                    <a:bodyPr/>
                    <a:lstStyle/>
                    <a:p>
                      <a:pPr algn="ctr"/>
                      <a:r>
                        <a:rPr lang="en-US" dirty="0"/>
                        <a:t>Bisexual</a:t>
                      </a:r>
                    </a:p>
                  </a:txBody>
                  <a:tcPr/>
                </a:tc>
                <a:tc>
                  <a:txBody>
                    <a:bodyPr/>
                    <a:lstStyle/>
                    <a:p>
                      <a:pPr algn="ctr"/>
                      <a:r>
                        <a:rPr lang="en-US" dirty="0"/>
                        <a:t>Straight</a:t>
                      </a:r>
                    </a:p>
                  </a:txBody>
                  <a:tcPr/>
                </a:tc>
                <a:extLst>
                  <a:ext uri="{0D108BD9-81ED-4DB2-BD59-A6C34878D82A}">
                    <a16:rowId xmlns:a16="http://schemas.microsoft.com/office/drawing/2014/main" val="3569527829"/>
                  </a:ext>
                </a:extLst>
              </a:tr>
            </a:tbl>
          </a:graphicData>
        </a:graphic>
      </p:graphicFrame>
    </p:spTree>
    <p:extLst>
      <p:ext uri="{BB962C8B-B14F-4D97-AF65-F5344CB8AC3E}">
        <p14:creationId xmlns:p14="http://schemas.microsoft.com/office/powerpoint/2010/main" val="158687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1FA6-86A2-4E5F-8BD2-4B9963B1FBC3}"/>
              </a:ext>
            </a:extLst>
          </p:cNvPr>
          <p:cNvSpPr>
            <a:spLocks noGrp="1"/>
          </p:cNvSpPr>
          <p:nvPr>
            <p:ph type="title"/>
          </p:nvPr>
        </p:nvSpPr>
        <p:spPr/>
        <p:txBody>
          <a:bodyPr/>
          <a:lstStyle/>
          <a:p>
            <a:r>
              <a:rPr lang="en-US" dirty="0"/>
              <a:t>Problems with the Binary</a:t>
            </a:r>
          </a:p>
        </p:txBody>
      </p:sp>
      <p:sp>
        <p:nvSpPr>
          <p:cNvPr id="3" name="Content Placeholder 2">
            <a:extLst>
              <a:ext uri="{FF2B5EF4-FFF2-40B4-BE49-F238E27FC236}">
                <a16:creationId xmlns:a16="http://schemas.microsoft.com/office/drawing/2014/main" id="{36C385A0-A41A-43CC-AE16-64ACE730D4B9}"/>
              </a:ext>
            </a:extLst>
          </p:cNvPr>
          <p:cNvSpPr>
            <a:spLocks noGrp="1"/>
          </p:cNvSpPr>
          <p:nvPr>
            <p:ph idx="1"/>
          </p:nvPr>
        </p:nvSpPr>
        <p:spPr>
          <a:xfrm>
            <a:off x="818712" y="2033329"/>
            <a:ext cx="10554574" cy="4929446"/>
          </a:xfrm>
        </p:spPr>
        <p:txBody>
          <a:bodyPr>
            <a:normAutofit fontScale="32500" lnSpcReduction="20000"/>
          </a:bodyPr>
          <a:lstStyle/>
          <a:p>
            <a:r>
              <a:rPr lang="en-US" sz="6800" dirty="0"/>
              <a:t>Looking at gender and sexuality in distinct categories has many drawbacks. </a:t>
            </a:r>
          </a:p>
          <a:p>
            <a:r>
              <a:rPr lang="en-US" sz="6800" dirty="0"/>
              <a:t>Many sexualities and genders are left out because they don’t fit on a line or in a specific category.</a:t>
            </a:r>
          </a:p>
          <a:p>
            <a:pPr lvl="1"/>
            <a:r>
              <a:rPr lang="en-US" sz="6800" dirty="0"/>
              <a:t>Example: Non-binary (being outside the gender binary). Asexual (not experiencing sexual attraction)</a:t>
            </a:r>
          </a:p>
          <a:p>
            <a:r>
              <a:rPr lang="en-US" sz="6800" dirty="0"/>
              <a:t>It’s extremely confining to everyone, including cisgender people, to have to follow societal norms and stereotypes on what a man or woman should be.</a:t>
            </a:r>
          </a:p>
          <a:p>
            <a:pPr lvl="1"/>
            <a:r>
              <a:rPr lang="en-US" sz="6800" dirty="0"/>
              <a:t>Toxic masculinity stems from needing to “be a man” and not show emotion because they could be seen as feminine. </a:t>
            </a:r>
          </a:p>
          <a:p>
            <a:pPr lvl="1"/>
            <a:r>
              <a:rPr lang="en-US" sz="6800" dirty="0"/>
              <a:t>Women in leadership positions can be seen as cold or stern while men may be seen as strong and capable leaders.</a:t>
            </a:r>
          </a:p>
          <a:p>
            <a:endParaRPr lang="en-US" dirty="0"/>
          </a:p>
        </p:txBody>
      </p:sp>
    </p:spTree>
    <p:extLst>
      <p:ext uri="{BB962C8B-B14F-4D97-AF65-F5344CB8AC3E}">
        <p14:creationId xmlns:p14="http://schemas.microsoft.com/office/powerpoint/2010/main" val="270888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61CD-A2B3-402A-BF0A-80F73DF3921A}"/>
              </a:ext>
            </a:extLst>
          </p:cNvPr>
          <p:cNvSpPr>
            <a:spLocks noGrp="1"/>
          </p:cNvSpPr>
          <p:nvPr>
            <p:ph type="title"/>
          </p:nvPr>
        </p:nvSpPr>
        <p:spPr/>
        <p:txBody>
          <a:bodyPr/>
          <a:lstStyle/>
          <a:p>
            <a:r>
              <a:rPr lang="en-US" dirty="0"/>
              <a:t>A Spectrum is More Inclusive</a:t>
            </a:r>
          </a:p>
        </p:txBody>
      </p:sp>
      <p:sp>
        <p:nvSpPr>
          <p:cNvPr id="3" name="Content Placeholder 2">
            <a:extLst>
              <a:ext uri="{FF2B5EF4-FFF2-40B4-BE49-F238E27FC236}">
                <a16:creationId xmlns:a16="http://schemas.microsoft.com/office/drawing/2014/main" id="{C97FE5EC-158F-41D6-9462-A8B5E984BACD}"/>
              </a:ext>
            </a:extLst>
          </p:cNvPr>
          <p:cNvSpPr>
            <a:spLocks noGrp="1"/>
          </p:cNvSpPr>
          <p:nvPr>
            <p:ph idx="1"/>
          </p:nvPr>
        </p:nvSpPr>
        <p:spPr>
          <a:xfrm>
            <a:off x="818712" y="2222287"/>
            <a:ext cx="10858938" cy="3636511"/>
          </a:xfrm>
        </p:spPr>
        <p:txBody>
          <a:bodyPr>
            <a:normAutofit/>
          </a:bodyPr>
          <a:lstStyle/>
          <a:p>
            <a:r>
              <a:rPr lang="en-US" sz="2200" dirty="0"/>
              <a:t>Looking at gender and sexuality is more inclusive and easier to identify with.</a:t>
            </a:r>
          </a:p>
          <a:p>
            <a:r>
              <a:rPr lang="en-US" sz="2200" dirty="0"/>
              <a:t>All genders and sexualities are acknowledged and valued.</a:t>
            </a:r>
          </a:p>
          <a:p>
            <a:r>
              <a:rPr lang="en-US" sz="2200" dirty="0"/>
              <a:t>It allows you to have traits of multiple categories at once and change your identity over time.</a:t>
            </a:r>
          </a:p>
          <a:p>
            <a:r>
              <a:rPr lang="en-US" sz="2200" dirty="0"/>
              <a:t>It breaks down stereotypes on what men or women should be or act like.</a:t>
            </a:r>
          </a:p>
          <a:p>
            <a:pPr marL="457200" lvl="1" indent="0">
              <a:buNone/>
            </a:pPr>
            <a:endParaRPr lang="en-US" sz="2000" dirty="0"/>
          </a:p>
        </p:txBody>
      </p:sp>
    </p:spTree>
    <p:extLst>
      <p:ext uri="{BB962C8B-B14F-4D97-AF65-F5344CB8AC3E}">
        <p14:creationId xmlns:p14="http://schemas.microsoft.com/office/powerpoint/2010/main" val="71197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ECC733-A533-4D91-BD25-3B6E06B7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36401F08-8B30-49FC-A47E-7119FCAA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72F94A-3E82-4F66-A933-EAB695CB7F37}"/>
              </a:ext>
            </a:extLst>
          </p:cNvPr>
          <p:cNvSpPr>
            <a:spLocks noGrp="1"/>
          </p:cNvSpPr>
          <p:nvPr>
            <p:ph type="title"/>
          </p:nvPr>
        </p:nvSpPr>
        <p:spPr>
          <a:xfrm>
            <a:off x="810001" y="447188"/>
            <a:ext cx="3413084" cy="1559412"/>
          </a:xfrm>
        </p:spPr>
        <p:txBody>
          <a:bodyPr>
            <a:normAutofit/>
          </a:bodyPr>
          <a:lstStyle/>
          <a:p>
            <a:r>
              <a:rPr lang="en-US" sz="3200"/>
              <a:t>The Gender Unicorn</a:t>
            </a:r>
          </a:p>
        </p:txBody>
      </p:sp>
      <p:sp>
        <p:nvSpPr>
          <p:cNvPr id="8" name="Content Placeholder 7">
            <a:extLst>
              <a:ext uri="{FF2B5EF4-FFF2-40B4-BE49-F238E27FC236}">
                <a16:creationId xmlns:a16="http://schemas.microsoft.com/office/drawing/2014/main" id="{88606387-F0EE-4CA2-8E87-DF2881E5A242}"/>
              </a:ext>
            </a:extLst>
          </p:cNvPr>
          <p:cNvSpPr>
            <a:spLocks noGrp="1"/>
          </p:cNvSpPr>
          <p:nvPr>
            <p:ph idx="1"/>
          </p:nvPr>
        </p:nvSpPr>
        <p:spPr>
          <a:xfrm>
            <a:off x="285750" y="2006600"/>
            <a:ext cx="3937335" cy="4685145"/>
          </a:xfrm>
        </p:spPr>
        <p:txBody>
          <a:bodyPr>
            <a:normAutofit/>
          </a:bodyPr>
          <a:lstStyle/>
          <a:p>
            <a:r>
              <a:rPr lang="en-US" sz="2000" dirty="0"/>
              <a:t>Look at the image and think about your own gender and sexuality.</a:t>
            </a:r>
          </a:p>
          <a:p>
            <a:r>
              <a:rPr lang="en-US" sz="2000" dirty="0"/>
              <a:t>Think about where on each line you would place yourself. Consider how you dress, your hobbies, mannerisms, and more that would express yourself.</a:t>
            </a:r>
          </a:p>
          <a:p>
            <a:r>
              <a:rPr lang="en-US" sz="2000" dirty="0"/>
              <a:t>Are there parts of your gender or sexuality that fall on multiple lines?</a:t>
            </a:r>
          </a:p>
        </p:txBody>
      </p:sp>
      <p:sp>
        <p:nvSpPr>
          <p:cNvPr id="15" name="Rounded Rectangle 17">
            <a:extLst>
              <a:ext uri="{FF2B5EF4-FFF2-40B4-BE49-F238E27FC236}">
                <a16:creationId xmlns:a16="http://schemas.microsoft.com/office/drawing/2014/main" id="{3F6460BF-80B6-42E6-A4B2-8F9671BAA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747A7E50-AD0B-4DAC-8E0E-EF9DA827ED77}"/>
              </a:ext>
            </a:extLst>
          </p:cNvPr>
          <p:cNvPicPr>
            <a:picLocks noChangeAspect="1"/>
          </p:cNvPicPr>
          <p:nvPr/>
        </p:nvPicPr>
        <p:blipFill>
          <a:blip r:embed="rId2"/>
          <a:stretch>
            <a:fillRect/>
          </a:stretch>
        </p:blipFill>
        <p:spPr>
          <a:xfrm>
            <a:off x="5413226" y="1111691"/>
            <a:ext cx="5999505" cy="4634618"/>
          </a:xfrm>
          <a:prstGeom prst="rect">
            <a:avLst/>
          </a:prstGeom>
        </p:spPr>
      </p:pic>
    </p:spTree>
    <p:extLst>
      <p:ext uri="{BB962C8B-B14F-4D97-AF65-F5344CB8AC3E}">
        <p14:creationId xmlns:p14="http://schemas.microsoft.com/office/powerpoint/2010/main" val="85286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63B3-D7CA-478A-BFC6-020637A13D31}"/>
              </a:ext>
            </a:extLst>
          </p:cNvPr>
          <p:cNvSpPr>
            <a:spLocks noGrp="1"/>
          </p:cNvSpPr>
          <p:nvPr>
            <p:ph type="title"/>
          </p:nvPr>
        </p:nvSpPr>
        <p:spPr/>
        <p:txBody>
          <a:bodyPr/>
          <a:lstStyle/>
          <a:p>
            <a:r>
              <a:rPr lang="en-US" dirty="0"/>
              <a:t>Closing </a:t>
            </a:r>
          </a:p>
        </p:txBody>
      </p:sp>
      <p:sp>
        <p:nvSpPr>
          <p:cNvPr id="3" name="Content Placeholder 2">
            <a:extLst>
              <a:ext uri="{FF2B5EF4-FFF2-40B4-BE49-F238E27FC236}">
                <a16:creationId xmlns:a16="http://schemas.microsoft.com/office/drawing/2014/main" id="{A446BEED-8E4E-49EE-B04D-9AED478327AC}"/>
              </a:ext>
            </a:extLst>
          </p:cNvPr>
          <p:cNvSpPr>
            <a:spLocks noGrp="1"/>
          </p:cNvSpPr>
          <p:nvPr>
            <p:ph idx="1"/>
          </p:nvPr>
        </p:nvSpPr>
        <p:spPr/>
        <p:txBody>
          <a:bodyPr>
            <a:normAutofit/>
          </a:bodyPr>
          <a:lstStyle/>
          <a:p>
            <a:r>
              <a:rPr lang="en-US" sz="2200" dirty="0"/>
              <a:t>Gender and sexuality are two different things, despite often being lumped together when talking about the LGBTQIA+ community.</a:t>
            </a:r>
          </a:p>
          <a:p>
            <a:r>
              <a:rPr lang="en-US" sz="2200" dirty="0"/>
              <a:t>Sex assigned at birth and sex characteristics do not determine your gender or validity. Trans and non-binary people do not need to transition to be valid in their gender.</a:t>
            </a:r>
          </a:p>
          <a:p>
            <a:r>
              <a:rPr lang="en-US" sz="2200" dirty="0"/>
              <a:t>A spectrum is more inclusive than a binary, and doesn’t box people into one category or the other. </a:t>
            </a:r>
          </a:p>
        </p:txBody>
      </p:sp>
    </p:spTree>
    <p:extLst>
      <p:ext uri="{BB962C8B-B14F-4D97-AF65-F5344CB8AC3E}">
        <p14:creationId xmlns:p14="http://schemas.microsoft.com/office/powerpoint/2010/main" val="278522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BBD-C595-4959-8350-52E92615B490}"/>
              </a:ext>
            </a:extLst>
          </p:cNvPr>
          <p:cNvSpPr>
            <a:spLocks noGrp="1"/>
          </p:cNvSpPr>
          <p:nvPr>
            <p:ph type="title"/>
          </p:nvPr>
        </p:nvSpPr>
        <p:spPr/>
        <p:txBody>
          <a:bodyPr/>
          <a:lstStyle/>
          <a:p>
            <a:r>
              <a:rPr lang="en-US" dirty="0"/>
              <a:t>Gender and Sexuality</a:t>
            </a:r>
          </a:p>
        </p:txBody>
      </p:sp>
      <p:sp>
        <p:nvSpPr>
          <p:cNvPr id="3" name="Content Placeholder 2">
            <a:extLst>
              <a:ext uri="{FF2B5EF4-FFF2-40B4-BE49-F238E27FC236}">
                <a16:creationId xmlns:a16="http://schemas.microsoft.com/office/drawing/2014/main" id="{ED4FA60B-FBA8-4EBC-8259-ACB0A1019BF8}"/>
              </a:ext>
            </a:extLst>
          </p:cNvPr>
          <p:cNvSpPr>
            <a:spLocks noGrp="1"/>
          </p:cNvSpPr>
          <p:nvPr>
            <p:ph idx="1"/>
          </p:nvPr>
        </p:nvSpPr>
        <p:spPr>
          <a:xfrm>
            <a:off x="818712" y="2222287"/>
            <a:ext cx="10782738" cy="4188525"/>
          </a:xfrm>
        </p:spPr>
        <p:txBody>
          <a:bodyPr>
            <a:noAutofit/>
          </a:bodyPr>
          <a:lstStyle/>
          <a:p>
            <a:r>
              <a:rPr lang="en-US" sz="2200" dirty="0"/>
              <a:t>When talking about the LGBTQIA+ community, we often lump gender and sexuality into one big “gay” or “queer” category.</a:t>
            </a:r>
          </a:p>
          <a:p>
            <a:r>
              <a:rPr lang="en-US" sz="2200" dirty="0"/>
              <a:t>We also often look at things in a binary, male vs female, straight vs gay, etc.</a:t>
            </a:r>
          </a:p>
          <a:p>
            <a:r>
              <a:rPr lang="en-US" sz="2200" dirty="0"/>
              <a:t>In reality, gender and sexuality are two different things and exist on a spectrum.</a:t>
            </a:r>
          </a:p>
          <a:p>
            <a:r>
              <a:rPr lang="en-US" sz="2200" dirty="0"/>
              <a:t>The content in this PowerPoint is based on white, American social constructs. Different cultures and societies may have different views on what things, like gender, are. </a:t>
            </a:r>
          </a:p>
        </p:txBody>
      </p:sp>
    </p:spTree>
    <p:extLst>
      <p:ext uri="{BB962C8B-B14F-4D97-AF65-F5344CB8AC3E}">
        <p14:creationId xmlns:p14="http://schemas.microsoft.com/office/powerpoint/2010/main" val="227225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C681-97D2-4706-9688-82B29BE402A1}"/>
              </a:ext>
            </a:extLst>
          </p:cNvPr>
          <p:cNvSpPr>
            <a:spLocks noGrp="1"/>
          </p:cNvSpPr>
          <p:nvPr>
            <p:ph type="title"/>
          </p:nvPr>
        </p:nvSpPr>
        <p:spPr/>
        <p:txBody>
          <a:bodyPr/>
          <a:lstStyle/>
          <a:p>
            <a:r>
              <a:rPr lang="en-US" dirty="0"/>
              <a:t>Binary vs Spectrum</a:t>
            </a:r>
          </a:p>
        </p:txBody>
      </p:sp>
      <p:sp>
        <p:nvSpPr>
          <p:cNvPr id="3" name="Content Placeholder 2">
            <a:extLst>
              <a:ext uri="{FF2B5EF4-FFF2-40B4-BE49-F238E27FC236}">
                <a16:creationId xmlns:a16="http://schemas.microsoft.com/office/drawing/2014/main" id="{222C5E2D-9574-45CB-BACA-40917EE9D1C2}"/>
              </a:ext>
            </a:extLst>
          </p:cNvPr>
          <p:cNvSpPr>
            <a:spLocks noGrp="1"/>
          </p:cNvSpPr>
          <p:nvPr>
            <p:ph idx="1"/>
          </p:nvPr>
        </p:nvSpPr>
        <p:spPr/>
        <p:txBody>
          <a:bodyPr>
            <a:normAutofit/>
          </a:bodyPr>
          <a:lstStyle/>
          <a:p>
            <a:r>
              <a:rPr lang="en-US" sz="2200" dirty="0"/>
              <a:t>The gender and sexuality </a:t>
            </a:r>
            <a:r>
              <a:rPr lang="en-US" sz="2200" b="1" u="sng" dirty="0"/>
              <a:t>binaries</a:t>
            </a:r>
            <a:r>
              <a:rPr lang="en-US" sz="2200" dirty="0"/>
              <a:t> place people into two distinct categories:</a:t>
            </a:r>
          </a:p>
          <a:p>
            <a:pPr lvl="1"/>
            <a:r>
              <a:rPr lang="en-US" sz="2200" dirty="0"/>
              <a:t>Male or Female, Straight or Gay</a:t>
            </a:r>
          </a:p>
          <a:p>
            <a:pPr lvl="1"/>
            <a:r>
              <a:rPr lang="en-US" sz="2200" dirty="0"/>
              <a:t>Some may try to include middle categories such as bisexual</a:t>
            </a:r>
          </a:p>
          <a:p>
            <a:r>
              <a:rPr lang="en-US" sz="2200" dirty="0"/>
              <a:t>A </a:t>
            </a:r>
            <a:r>
              <a:rPr lang="en-US" sz="2200" b="1" u="sng" dirty="0"/>
              <a:t>spectrum</a:t>
            </a:r>
            <a:r>
              <a:rPr lang="en-US" sz="2200" dirty="0"/>
              <a:t> instead looks at identity as a continuum that allows for all genders and sexualities to exist and be fluid</a:t>
            </a:r>
          </a:p>
        </p:txBody>
      </p:sp>
    </p:spTree>
    <p:extLst>
      <p:ext uri="{BB962C8B-B14F-4D97-AF65-F5344CB8AC3E}">
        <p14:creationId xmlns:p14="http://schemas.microsoft.com/office/powerpoint/2010/main" val="47751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02B5-18B2-49BC-A67B-E5E9709CE35D}"/>
              </a:ext>
            </a:extLst>
          </p:cNvPr>
          <p:cNvSpPr>
            <a:spLocks noGrp="1"/>
          </p:cNvSpPr>
          <p:nvPr>
            <p:ph type="title"/>
          </p:nvPr>
        </p:nvSpPr>
        <p:spPr/>
        <p:txBody>
          <a:bodyPr/>
          <a:lstStyle/>
          <a:p>
            <a:r>
              <a:rPr lang="en-US" dirty="0"/>
              <a:t>Gender</a:t>
            </a:r>
          </a:p>
        </p:txBody>
      </p:sp>
      <p:sp>
        <p:nvSpPr>
          <p:cNvPr id="3" name="Content Placeholder 2">
            <a:extLst>
              <a:ext uri="{FF2B5EF4-FFF2-40B4-BE49-F238E27FC236}">
                <a16:creationId xmlns:a16="http://schemas.microsoft.com/office/drawing/2014/main" id="{26F4781F-B48D-40F6-8FE9-58F10381ACBE}"/>
              </a:ext>
            </a:extLst>
          </p:cNvPr>
          <p:cNvSpPr>
            <a:spLocks noGrp="1"/>
          </p:cNvSpPr>
          <p:nvPr>
            <p:ph idx="1"/>
          </p:nvPr>
        </p:nvSpPr>
        <p:spPr>
          <a:xfrm>
            <a:off x="447675" y="2222287"/>
            <a:ext cx="11429999" cy="4635713"/>
          </a:xfrm>
        </p:spPr>
        <p:txBody>
          <a:bodyPr>
            <a:normAutofit/>
          </a:bodyPr>
          <a:lstStyle/>
          <a:p>
            <a:r>
              <a:rPr lang="en-US" sz="2000" dirty="0"/>
              <a:t>Gender is made up of three key parts.</a:t>
            </a:r>
          </a:p>
          <a:p>
            <a:endParaRPr lang="en-US" sz="2000" dirty="0"/>
          </a:p>
          <a:p>
            <a:r>
              <a:rPr lang="en-US" sz="2000" dirty="0"/>
              <a:t>Gender Identity: What you yourself identify as</a:t>
            </a:r>
          </a:p>
          <a:p>
            <a:r>
              <a:rPr lang="en-US" sz="2000" dirty="0"/>
              <a:t>Gender Expression: Cues to signal your identity to others (verbal, visual, mannerisms, </a:t>
            </a:r>
            <a:r>
              <a:rPr lang="en-US" sz="2000" dirty="0" err="1"/>
              <a:t>etc</a:t>
            </a:r>
            <a:r>
              <a:rPr lang="en-US" sz="2000" dirty="0"/>
              <a:t>)</a:t>
            </a:r>
          </a:p>
          <a:p>
            <a:r>
              <a:rPr lang="en-US" sz="2000" dirty="0"/>
              <a:t>Gender Perception: How others interpret your gender to be</a:t>
            </a:r>
          </a:p>
          <a:p>
            <a:pPr marL="0" indent="0">
              <a:buNone/>
            </a:pPr>
            <a:endParaRPr lang="en-US" sz="2000" dirty="0"/>
          </a:p>
          <a:p>
            <a:r>
              <a:rPr lang="en-US" sz="2000" b="1" u="sng" dirty="0"/>
              <a:t>Cisgender</a:t>
            </a:r>
            <a:r>
              <a:rPr lang="en-US" sz="2000" dirty="0"/>
              <a:t>: Your sex assigned at birth and gender align</a:t>
            </a:r>
          </a:p>
          <a:p>
            <a:r>
              <a:rPr lang="en-US" sz="2000" b="1" u="sng" dirty="0"/>
              <a:t>Transgender: </a:t>
            </a:r>
            <a:r>
              <a:rPr lang="en-US" sz="2000" dirty="0"/>
              <a:t>Your sex assigned at birth and gender do not align</a:t>
            </a:r>
          </a:p>
          <a:p>
            <a:r>
              <a:rPr lang="en-US" sz="2000" b="1" u="sng" dirty="0"/>
              <a:t>Non-binary: </a:t>
            </a:r>
            <a:r>
              <a:rPr lang="en-US" sz="2000" dirty="0"/>
              <a:t>Your gender is not exclusively male or female, and could be multiple genders, no gender, or another gender completely</a:t>
            </a:r>
          </a:p>
          <a:p>
            <a:endParaRPr lang="en-US" dirty="0"/>
          </a:p>
        </p:txBody>
      </p:sp>
    </p:spTree>
    <p:extLst>
      <p:ext uri="{BB962C8B-B14F-4D97-AF65-F5344CB8AC3E}">
        <p14:creationId xmlns:p14="http://schemas.microsoft.com/office/powerpoint/2010/main" val="302183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A711-D683-45E1-8C50-0076105286CA}"/>
              </a:ext>
            </a:extLst>
          </p:cNvPr>
          <p:cNvSpPr>
            <a:spLocks noGrp="1"/>
          </p:cNvSpPr>
          <p:nvPr>
            <p:ph type="title"/>
          </p:nvPr>
        </p:nvSpPr>
        <p:spPr/>
        <p:txBody>
          <a:bodyPr/>
          <a:lstStyle/>
          <a:p>
            <a:r>
              <a:rPr lang="en-US" dirty="0"/>
              <a:t>Gender</a:t>
            </a:r>
          </a:p>
        </p:txBody>
      </p:sp>
      <p:sp>
        <p:nvSpPr>
          <p:cNvPr id="3" name="Content Placeholder 2">
            <a:extLst>
              <a:ext uri="{FF2B5EF4-FFF2-40B4-BE49-F238E27FC236}">
                <a16:creationId xmlns:a16="http://schemas.microsoft.com/office/drawing/2014/main" id="{AE54B2A1-00D7-4CC0-90DF-8222AAEA0825}"/>
              </a:ext>
            </a:extLst>
          </p:cNvPr>
          <p:cNvSpPr>
            <a:spLocks noGrp="1"/>
          </p:cNvSpPr>
          <p:nvPr>
            <p:ph idx="1"/>
          </p:nvPr>
        </p:nvSpPr>
        <p:spPr>
          <a:xfrm>
            <a:off x="827424" y="2305414"/>
            <a:ext cx="10554574" cy="4219211"/>
          </a:xfrm>
        </p:spPr>
        <p:txBody>
          <a:bodyPr>
            <a:noAutofit/>
          </a:bodyPr>
          <a:lstStyle/>
          <a:p>
            <a:r>
              <a:rPr lang="en-US" sz="2000" dirty="0"/>
              <a:t>Typically, society sees gender on the binary as:</a:t>
            </a:r>
          </a:p>
          <a:p>
            <a:endParaRPr lang="en-US" sz="2000" dirty="0"/>
          </a:p>
          <a:p>
            <a:endParaRPr lang="en-US" sz="2000" dirty="0"/>
          </a:p>
          <a:p>
            <a:r>
              <a:rPr lang="en-US" sz="2000" dirty="0"/>
              <a:t>This however excludes trans and non-binary identities, which you might try to put as a middle category:</a:t>
            </a:r>
          </a:p>
          <a:p>
            <a:endParaRPr lang="en-US" sz="2000" dirty="0"/>
          </a:p>
          <a:p>
            <a:endParaRPr lang="en-US" sz="2000" dirty="0"/>
          </a:p>
          <a:p>
            <a:r>
              <a:rPr lang="en-US" sz="2000" dirty="0"/>
              <a:t>This again however doesn’t work as these identities aren’t strictly in the middle of being male or female. They might exist outside the two genders, combine genders, not associate with any gender, or make an entirely new gender.</a:t>
            </a:r>
          </a:p>
          <a:p>
            <a:endParaRPr lang="en-US" sz="2000" dirty="0"/>
          </a:p>
        </p:txBody>
      </p:sp>
      <p:pic>
        <p:nvPicPr>
          <p:cNvPr id="4" name="Picture 3">
            <a:extLst>
              <a:ext uri="{FF2B5EF4-FFF2-40B4-BE49-F238E27FC236}">
                <a16:creationId xmlns:a16="http://schemas.microsoft.com/office/drawing/2014/main" id="{DE4815F6-B04A-4D35-BBCB-5A10507FBA38}"/>
              </a:ext>
            </a:extLst>
          </p:cNvPr>
          <p:cNvPicPr>
            <a:picLocks noChangeAspect="1"/>
          </p:cNvPicPr>
          <p:nvPr/>
        </p:nvPicPr>
        <p:blipFill>
          <a:blip r:embed="rId2"/>
          <a:stretch>
            <a:fillRect/>
          </a:stretch>
        </p:blipFill>
        <p:spPr>
          <a:xfrm>
            <a:off x="1238244" y="2691638"/>
            <a:ext cx="8169348" cy="572947"/>
          </a:xfrm>
          <a:prstGeom prst="rect">
            <a:avLst/>
          </a:prstGeom>
        </p:spPr>
      </p:pic>
      <p:graphicFrame>
        <p:nvGraphicFramePr>
          <p:cNvPr id="6" name="Table 4">
            <a:extLst>
              <a:ext uri="{FF2B5EF4-FFF2-40B4-BE49-F238E27FC236}">
                <a16:creationId xmlns:a16="http://schemas.microsoft.com/office/drawing/2014/main" id="{BCA40521-0D4D-460A-BF6D-B3FF81A0719D}"/>
              </a:ext>
            </a:extLst>
          </p:cNvPr>
          <p:cNvGraphicFramePr>
            <a:graphicFrameLocks noGrp="1"/>
          </p:cNvGraphicFramePr>
          <p:nvPr>
            <p:extLst>
              <p:ext uri="{D42A27DB-BD31-4B8C-83A1-F6EECF244321}">
                <p14:modId xmlns:p14="http://schemas.microsoft.com/office/powerpoint/2010/main" val="870764692"/>
              </p:ext>
            </p:extLst>
          </p:nvPr>
        </p:nvGraphicFramePr>
        <p:xfrm>
          <a:off x="1238244" y="4457353"/>
          <a:ext cx="8127999" cy="43026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74996111"/>
                    </a:ext>
                  </a:extLst>
                </a:gridCol>
                <a:gridCol w="2709333">
                  <a:extLst>
                    <a:ext uri="{9D8B030D-6E8A-4147-A177-3AD203B41FA5}">
                      <a16:colId xmlns:a16="http://schemas.microsoft.com/office/drawing/2014/main" val="1358916215"/>
                    </a:ext>
                  </a:extLst>
                </a:gridCol>
                <a:gridCol w="2709333">
                  <a:extLst>
                    <a:ext uri="{9D8B030D-6E8A-4147-A177-3AD203B41FA5}">
                      <a16:colId xmlns:a16="http://schemas.microsoft.com/office/drawing/2014/main" val="1586746743"/>
                    </a:ext>
                  </a:extLst>
                </a:gridCol>
              </a:tblGrid>
              <a:tr h="430262">
                <a:tc>
                  <a:txBody>
                    <a:bodyPr/>
                    <a:lstStyle/>
                    <a:p>
                      <a:r>
                        <a:rPr lang="en-US" dirty="0"/>
                        <a:t>Man/Masculine</a:t>
                      </a:r>
                    </a:p>
                  </a:txBody>
                  <a:tcPr/>
                </a:tc>
                <a:tc>
                  <a:txBody>
                    <a:bodyPr/>
                    <a:lstStyle/>
                    <a:p>
                      <a:pPr algn="ctr"/>
                      <a:r>
                        <a:rPr lang="en-US" dirty="0"/>
                        <a:t>Trans/Non-binary</a:t>
                      </a:r>
                    </a:p>
                  </a:txBody>
                  <a:tcPr/>
                </a:tc>
                <a:tc>
                  <a:txBody>
                    <a:bodyPr/>
                    <a:lstStyle/>
                    <a:p>
                      <a:r>
                        <a:rPr lang="en-US" dirty="0"/>
                        <a:t>Woman/Feminine</a:t>
                      </a:r>
                    </a:p>
                  </a:txBody>
                  <a:tcPr/>
                </a:tc>
                <a:extLst>
                  <a:ext uri="{0D108BD9-81ED-4DB2-BD59-A6C34878D82A}">
                    <a16:rowId xmlns:a16="http://schemas.microsoft.com/office/drawing/2014/main" val="4222758701"/>
                  </a:ext>
                </a:extLst>
              </a:tr>
            </a:tbl>
          </a:graphicData>
        </a:graphic>
      </p:graphicFrame>
    </p:spTree>
    <p:extLst>
      <p:ext uri="{BB962C8B-B14F-4D97-AF65-F5344CB8AC3E}">
        <p14:creationId xmlns:p14="http://schemas.microsoft.com/office/powerpoint/2010/main" val="198247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99FD-34DD-4120-ACCC-F7A4C4056B73}"/>
              </a:ext>
            </a:extLst>
          </p:cNvPr>
          <p:cNvSpPr>
            <a:spLocks noGrp="1"/>
          </p:cNvSpPr>
          <p:nvPr>
            <p:ph type="title"/>
          </p:nvPr>
        </p:nvSpPr>
        <p:spPr/>
        <p:txBody>
          <a:bodyPr/>
          <a:lstStyle/>
          <a:p>
            <a:r>
              <a:rPr lang="en-US" dirty="0"/>
              <a:t>Sex</a:t>
            </a:r>
          </a:p>
        </p:txBody>
      </p:sp>
      <p:sp>
        <p:nvSpPr>
          <p:cNvPr id="3" name="Content Placeholder 2">
            <a:extLst>
              <a:ext uri="{FF2B5EF4-FFF2-40B4-BE49-F238E27FC236}">
                <a16:creationId xmlns:a16="http://schemas.microsoft.com/office/drawing/2014/main" id="{A802C48B-5687-43B1-B1FB-0386D332997C}"/>
              </a:ext>
            </a:extLst>
          </p:cNvPr>
          <p:cNvSpPr>
            <a:spLocks noGrp="1"/>
          </p:cNvSpPr>
          <p:nvPr>
            <p:ph idx="1"/>
          </p:nvPr>
        </p:nvSpPr>
        <p:spPr>
          <a:xfrm>
            <a:off x="818712" y="2237354"/>
            <a:ext cx="10554574" cy="4344421"/>
          </a:xfrm>
        </p:spPr>
        <p:txBody>
          <a:bodyPr>
            <a:noAutofit/>
          </a:bodyPr>
          <a:lstStyle/>
          <a:p>
            <a:r>
              <a:rPr lang="en-US" sz="2000" dirty="0"/>
              <a:t>A person’s sex is determined by a number of physical characteristics that doctors have placed into distinct categories. </a:t>
            </a:r>
          </a:p>
          <a:p>
            <a:r>
              <a:rPr lang="en-US" sz="2000" dirty="0"/>
              <a:t>Often this is called </a:t>
            </a:r>
            <a:r>
              <a:rPr lang="en-US" sz="2000" b="1" u="sng" dirty="0"/>
              <a:t>sex assigned at birth</a:t>
            </a:r>
            <a:r>
              <a:rPr lang="en-US" sz="2000" dirty="0"/>
              <a:t>, as a doctor will assign you your sex based on what characteristics you hold.</a:t>
            </a:r>
          </a:p>
          <a:p>
            <a:r>
              <a:rPr lang="en-US" sz="2000" dirty="0"/>
              <a:t>These characteristics primarily include hormones, chromosomes, and sex characteristics.</a:t>
            </a:r>
          </a:p>
          <a:p>
            <a:r>
              <a:rPr lang="en-US" sz="2000" dirty="0"/>
              <a:t>Society often sees sex as:</a:t>
            </a:r>
          </a:p>
          <a:p>
            <a:endParaRPr lang="en-US" sz="2000" dirty="0"/>
          </a:p>
          <a:p>
            <a:endParaRPr lang="en-US" sz="2000" dirty="0"/>
          </a:p>
          <a:p>
            <a:r>
              <a:rPr lang="en-US" sz="2000" dirty="0"/>
              <a:t>However this excludes those who are </a:t>
            </a:r>
            <a:r>
              <a:rPr lang="en-US" sz="2000" b="1" u="sng" dirty="0"/>
              <a:t>intersex</a:t>
            </a:r>
            <a:r>
              <a:rPr lang="en-US" sz="2000" dirty="0"/>
              <a:t>.</a:t>
            </a:r>
          </a:p>
        </p:txBody>
      </p:sp>
      <p:graphicFrame>
        <p:nvGraphicFramePr>
          <p:cNvPr id="4" name="Table 4">
            <a:extLst>
              <a:ext uri="{FF2B5EF4-FFF2-40B4-BE49-F238E27FC236}">
                <a16:creationId xmlns:a16="http://schemas.microsoft.com/office/drawing/2014/main" id="{FCBD61CA-12D8-42C0-B588-1714E24A010B}"/>
              </a:ext>
            </a:extLst>
          </p:cNvPr>
          <p:cNvGraphicFramePr>
            <a:graphicFrameLocks noGrp="1"/>
          </p:cNvGraphicFramePr>
          <p:nvPr>
            <p:extLst>
              <p:ext uri="{D42A27DB-BD31-4B8C-83A1-F6EECF244321}">
                <p14:modId xmlns:p14="http://schemas.microsoft.com/office/powerpoint/2010/main" val="2254656951"/>
              </p:ext>
            </p:extLst>
          </p:nvPr>
        </p:nvGraphicFramePr>
        <p:xfrm>
          <a:off x="1236031" y="5254220"/>
          <a:ext cx="8127999" cy="43696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58136279"/>
                    </a:ext>
                  </a:extLst>
                </a:gridCol>
                <a:gridCol w="2709333">
                  <a:extLst>
                    <a:ext uri="{9D8B030D-6E8A-4147-A177-3AD203B41FA5}">
                      <a16:colId xmlns:a16="http://schemas.microsoft.com/office/drawing/2014/main" val="1680367638"/>
                    </a:ext>
                  </a:extLst>
                </a:gridCol>
                <a:gridCol w="2709333">
                  <a:extLst>
                    <a:ext uri="{9D8B030D-6E8A-4147-A177-3AD203B41FA5}">
                      <a16:colId xmlns:a16="http://schemas.microsoft.com/office/drawing/2014/main" val="3974887277"/>
                    </a:ext>
                  </a:extLst>
                </a:gridCol>
              </a:tblGrid>
              <a:tr h="436962">
                <a:tc>
                  <a:txBody>
                    <a:bodyPr/>
                    <a:lstStyle/>
                    <a:p>
                      <a:pPr algn="ctr"/>
                      <a:r>
                        <a:rPr lang="en-US" dirty="0"/>
                        <a:t>Male</a:t>
                      </a:r>
                    </a:p>
                  </a:txBody>
                  <a:tcPr/>
                </a:tc>
                <a:tc>
                  <a:txBody>
                    <a:bodyPr/>
                    <a:lstStyle/>
                    <a:p>
                      <a:pPr algn="ctr"/>
                      <a:r>
                        <a:rPr lang="en-US" dirty="0"/>
                        <a:t>Or</a:t>
                      </a:r>
                    </a:p>
                  </a:txBody>
                  <a:tcPr/>
                </a:tc>
                <a:tc>
                  <a:txBody>
                    <a:bodyPr/>
                    <a:lstStyle/>
                    <a:p>
                      <a:pPr algn="ctr"/>
                      <a:r>
                        <a:rPr lang="en-US" dirty="0"/>
                        <a:t>Female</a:t>
                      </a:r>
                    </a:p>
                  </a:txBody>
                  <a:tcPr/>
                </a:tc>
                <a:extLst>
                  <a:ext uri="{0D108BD9-81ED-4DB2-BD59-A6C34878D82A}">
                    <a16:rowId xmlns:a16="http://schemas.microsoft.com/office/drawing/2014/main" val="3307093918"/>
                  </a:ext>
                </a:extLst>
              </a:tr>
            </a:tbl>
          </a:graphicData>
        </a:graphic>
      </p:graphicFrame>
    </p:spTree>
    <p:extLst>
      <p:ext uri="{BB962C8B-B14F-4D97-AF65-F5344CB8AC3E}">
        <p14:creationId xmlns:p14="http://schemas.microsoft.com/office/powerpoint/2010/main" val="135812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5FB5-DFA4-4188-A8AC-3C7714945116}"/>
              </a:ext>
            </a:extLst>
          </p:cNvPr>
          <p:cNvSpPr>
            <a:spLocks noGrp="1"/>
          </p:cNvSpPr>
          <p:nvPr>
            <p:ph type="title"/>
          </p:nvPr>
        </p:nvSpPr>
        <p:spPr/>
        <p:txBody>
          <a:bodyPr/>
          <a:lstStyle/>
          <a:p>
            <a:r>
              <a:rPr lang="en-US" dirty="0"/>
              <a:t>Intersex</a:t>
            </a:r>
          </a:p>
        </p:txBody>
      </p:sp>
      <p:sp>
        <p:nvSpPr>
          <p:cNvPr id="3" name="Content Placeholder 2">
            <a:extLst>
              <a:ext uri="{FF2B5EF4-FFF2-40B4-BE49-F238E27FC236}">
                <a16:creationId xmlns:a16="http://schemas.microsoft.com/office/drawing/2014/main" id="{411E256F-13EE-43DE-8218-25457EE65F38}"/>
              </a:ext>
            </a:extLst>
          </p:cNvPr>
          <p:cNvSpPr>
            <a:spLocks noGrp="1"/>
          </p:cNvSpPr>
          <p:nvPr>
            <p:ph idx="1"/>
          </p:nvPr>
        </p:nvSpPr>
        <p:spPr>
          <a:xfrm>
            <a:off x="810000" y="1881465"/>
            <a:ext cx="10554574" cy="4801968"/>
          </a:xfrm>
        </p:spPr>
        <p:txBody>
          <a:bodyPr>
            <a:normAutofit/>
          </a:bodyPr>
          <a:lstStyle/>
          <a:p>
            <a:r>
              <a:rPr lang="en-US" sz="2000" dirty="0"/>
              <a:t>Intersex includes anyone who has any combination of male and female sex characteristics. </a:t>
            </a:r>
          </a:p>
          <a:p>
            <a:r>
              <a:rPr lang="en-US" sz="2000" dirty="0"/>
              <a:t>Often people may not know they’re intersex, and it does not impact their health or quality of life.</a:t>
            </a:r>
          </a:p>
          <a:p>
            <a:r>
              <a:rPr lang="en-US" sz="2000" dirty="0"/>
              <a:t>A common fact is that as many people in the world are naturally red-headed as people who are intersex.</a:t>
            </a:r>
          </a:p>
          <a:p>
            <a:r>
              <a:rPr lang="en-US" sz="2000" dirty="0"/>
              <a:t>On the binary, intersex may be seen as a middle category:</a:t>
            </a:r>
          </a:p>
          <a:p>
            <a:endParaRPr lang="en-US" sz="2000" dirty="0"/>
          </a:p>
          <a:p>
            <a:endParaRPr lang="en-US" sz="2000" dirty="0"/>
          </a:p>
          <a:p>
            <a:r>
              <a:rPr lang="en-US" sz="2000" dirty="0"/>
              <a:t>This however is difficult as intersex can be any combination of characteristics, and is not always right in the middle of male or female.</a:t>
            </a:r>
          </a:p>
        </p:txBody>
      </p:sp>
      <p:graphicFrame>
        <p:nvGraphicFramePr>
          <p:cNvPr id="4" name="Table 4">
            <a:extLst>
              <a:ext uri="{FF2B5EF4-FFF2-40B4-BE49-F238E27FC236}">
                <a16:creationId xmlns:a16="http://schemas.microsoft.com/office/drawing/2014/main" id="{367530BA-CF19-4266-ABC5-BB2DEB412AB4}"/>
              </a:ext>
            </a:extLst>
          </p:cNvPr>
          <p:cNvGraphicFramePr>
            <a:graphicFrameLocks noGrp="1"/>
          </p:cNvGraphicFramePr>
          <p:nvPr>
            <p:extLst>
              <p:ext uri="{D42A27DB-BD31-4B8C-83A1-F6EECF244321}">
                <p14:modId xmlns:p14="http://schemas.microsoft.com/office/powerpoint/2010/main" val="1370404318"/>
              </p:ext>
            </p:extLst>
          </p:nvPr>
        </p:nvGraphicFramePr>
        <p:xfrm>
          <a:off x="1270924" y="493354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58136279"/>
                    </a:ext>
                  </a:extLst>
                </a:gridCol>
                <a:gridCol w="2709333">
                  <a:extLst>
                    <a:ext uri="{9D8B030D-6E8A-4147-A177-3AD203B41FA5}">
                      <a16:colId xmlns:a16="http://schemas.microsoft.com/office/drawing/2014/main" val="1680367638"/>
                    </a:ext>
                  </a:extLst>
                </a:gridCol>
                <a:gridCol w="2709333">
                  <a:extLst>
                    <a:ext uri="{9D8B030D-6E8A-4147-A177-3AD203B41FA5}">
                      <a16:colId xmlns:a16="http://schemas.microsoft.com/office/drawing/2014/main" val="3974887277"/>
                    </a:ext>
                  </a:extLst>
                </a:gridCol>
              </a:tblGrid>
              <a:tr h="370840">
                <a:tc>
                  <a:txBody>
                    <a:bodyPr/>
                    <a:lstStyle/>
                    <a:p>
                      <a:pPr algn="ctr"/>
                      <a:r>
                        <a:rPr lang="en-US" dirty="0"/>
                        <a:t>Male</a:t>
                      </a:r>
                    </a:p>
                  </a:txBody>
                  <a:tcPr/>
                </a:tc>
                <a:tc>
                  <a:txBody>
                    <a:bodyPr/>
                    <a:lstStyle/>
                    <a:p>
                      <a:pPr algn="ctr"/>
                      <a:r>
                        <a:rPr lang="en-US" dirty="0"/>
                        <a:t>Intersex</a:t>
                      </a:r>
                    </a:p>
                  </a:txBody>
                  <a:tcPr/>
                </a:tc>
                <a:tc>
                  <a:txBody>
                    <a:bodyPr/>
                    <a:lstStyle/>
                    <a:p>
                      <a:pPr algn="ctr"/>
                      <a:r>
                        <a:rPr lang="en-US" dirty="0"/>
                        <a:t>Female</a:t>
                      </a:r>
                    </a:p>
                  </a:txBody>
                  <a:tcPr/>
                </a:tc>
                <a:extLst>
                  <a:ext uri="{0D108BD9-81ED-4DB2-BD59-A6C34878D82A}">
                    <a16:rowId xmlns:a16="http://schemas.microsoft.com/office/drawing/2014/main" val="3307093918"/>
                  </a:ext>
                </a:extLst>
              </a:tr>
            </a:tbl>
          </a:graphicData>
        </a:graphic>
      </p:graphicFrame>
    </p:spTree>
    <p:extLst>
      <p:ext uri="{BB962C8B-B14F-4D97-AF65-F5344CB8AC3E}">
        <p14:creationId xmlns:p14="http://schemas.microsoft.com/office/powerpoint/2010/main" val="331670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FEDD-4065-4714-A16C-A68F4877176C}"/>
              </a:ext>
            </a:extLst>
          </p:cNvPr>
          <p:cNvSpPr>
            <a:spLocks noGrp="1"/>
          </p:cNvSpPr>
          <p:nvPr>
            <p:ph type="title"/>
          </p:nvPr>
        </p:nvSpPr>
        <p:spPr/>
        <p:txBody>
          <a:bodyPr/>
          <a:lstStyle/>
          <a:p>
            <a:r>
              <a:rPr lang="en-US" dirty="0"/>
              <a:t>Issues Facing the Intersex Community</a:t>
            </a:r>
          </a:p>
        </p:txBody>
      </p:sp>
      <p:sp>
        <p:nvSpPr>
          <p:cNvPr id="3" name="Content Placeholder 2">
            <a:extLst>
              <a:ext uri="{FF2B5EF4-FFF2-40B4-BE49-F238E27FC236}">
                <a16:creationId xmlns:a16="http://schemas.microsoft.com/office/drawing/2014/main" id="{29CAD178-C79F-4497-8022-E4637A3DA6E8}"/>
              </a:ext>
            </a:extLst>
          </p:cNvPr>
          <p:cNvSpPr>
            <a:spLocks noGrp="1"/>
          </p:cNvSpPr>
          <p:nvPr>
            <p:ph idx="1"/>
          </p:nvPr>
        </p:nvSpPr>
        <p:spPr>
          <a:xfrm>
            <a:off x="818712" y="2222287"/>
            <a:ext cx="10554574" cy="4112011"/>
          </a:xfrm>
        </p:spPr>
        <p:txBody>
          <a:bodyPr>
            <a:normAutofit/>
          </a:bodyPr>
          <a:lstStyle/>
          <a:p>
            <a:r>
              <a:rPr lang="en-US" sz="2000" dirty="0"/>
              <a:t>The term </a:t>
            </a:r>
            <a:r>
              <a:rPr lang="en-US" sz="2000" b="1" u="sng" dirty="0"/>
              <a:t>hermaphrodite</a:t>
            </a:r>
            <a:r>
              <a:rPr lang="en-US" sz="2000" dirty="0"/>
              <a:t> is outdated and derogatory. Do not use this term when referring to the intersex community.</a:t>
            </a:r>
          </a:p>
          <a:p>
            <a:r>
              <a:rPr lang="en-US" sz="2000" dirty="0"/>
              <a:t>Often times a person who is intersex can live a healthy, long life without medical surgery.</a:t>
            </a:r>
          </a:p>
          <a:p>
            <a:r>
              <a:rPr lang="en-US" sz="2000" dirty="0"/>
              <a:t>However, many doctors still perform surgery on intersex babies and children to assign them as either male or female.</a:t>
            </a:r>
          </a:p>
          <a:p>
            <a:r>
              <a:rPr lang="en-US" sz="2000" dirty="0"/>
              <a:t>This can be harmful and unnecessary to put the child through, and denies them the right to decide what is right for their body.</a:t>
            </a:r>
          </a:p>
          <a:p>
            <a:r>
              <a:rPr lang="en-US" sz="2000" dirty="0"/>
              <a:t>More information can be found here: </a:t>
            </a:r>
            <a:r>
              <a:rPr lang="en-US" sz="2000" dirty="0">
                <a:hlinkClick r:id="rId2"/>
              </a:rPr>
              <a:t>https://interactadvocates.org/faq/</a:t>
            </a:r>
            <a:endParaRPr lang="en-US" sz="2000" dirty="0"/>
          </a:p>
        </p:txBody>
      </p:sp>
    </p:spTree>
    <p:extLst>
      <p:ext uri="{BB962C8B-B14F-4D97-AF65-F5344CB8AC3E}">
        <p14:creationId xmlns:p14="http://schemas.microsoft.com/office/powerpoint/2010/main" val="30152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4646-44AE-4C54-9A6F-E7E75F73248E}"/>
              </a:ext>
            </a:extLst>
          </p:cNvPr>
          <p:cNvSpPr>
            <a:spLocks noGrp="1"/>
          </p:cNvSpPr>
          <p:nvPr>
            <p:ph type="title"/>
          </p:nvPr>
        </p:nvSpPr>
        <p:spPr/>
        <p:txBody>
          <a:bodyPr/>
          <a:lstStyle/>
          <a:p>
            <a:r>
              <a:rPr lang="en-US" dirty="0"/>
              <a:t>Sex Does Not Determine Gender</a:t>
            </a:r>
          </a:p>
        </p:txBody>
      </p:sp>
      <p:sp>
        <p:nvSpPr>
          <p:cNvPr id="3" name="Content Placeholder 2">
            <a:extLst>
              <a:ext uri="{FF2B5EF4-FFF2-40B4-BE49-F238E27FC236}">
                <a16:creationId xmlns:a16="http://schemas.microsoft.com/office/drawing/2014/main" id="{F579B076-056A-4629-8269-E856DF3E7B13}"/>
              </a:ext>
            </a:extLst>
          </p:cNvPr>
          <p:cNvSpPr>
            <a:spLocks noGrp="1"/>
          </p:cNvSpPr>
          <p:nvPr>
            <p:ph idx="1"/>
          </p:nvPr>
        </p:nvSpPr>
        <p:spPr>
          <a:xfrm>
            <a:off x="818712" y="2222287"/>
            <a:ext cx="10554574" cy="3873713"/>
          </a:xfrm>
        </p:spPr>
        <p:txBody>
          <a:bodyPr>
            <a:normAutofit/>
          </a:bodyPr>
          <a:lstStyle/>
          <a:p>
            <a:r>
              <a:rPr lang="en-US" sz="2200" dirty="0"/>
              <a:t>Your sex does not determine your gender or your gender validity. Trans men, women, and non-binary people are just as valid and deserving of space and resources as cisgender men and women. </a:t>
            </a:r>
          </a:p>
          <a:p>
            <a:r>
              <a:rPr lang="en-US" sz="2200" dirty="0"/>
              <a:t>Trans and non-binary people do not need to transition or have certain biological traits to identify with their gender.</a:t>
            </a:r>
          </a:p>
          <a:p>
            <a:r>
              <a:rPr lang="en-US" sz="2200" dirty="0"/>
              <a:t>For this reason, the term </a:t>
            </a:r>
            <a:r>
              <a:rPr lang="en-US" sz="2200" b="1" u="sng" dirty="0"/>
              <a:t>cisgender</a:t>
            </a:r>
            <a:r>
              <a:rPr lang="en-US" sz="2200" dirty="0"/>
              <a:t> man/woman should be used instead of biological man/woman when referring to someone who’s gender and sex assigned at birth align.</a:t>
            </a:r>
          </a:p>
        </p:txBody>
      </p:sp>
    </p:spTree>
    <p:extLst>
      <p:ext uri="{BB962C8B-B14F-4D97-AF65-F5344CB8AC3E}">
        <p14:creationId xmlns:p14="http://schemas.microsoft.com/office/powerpoint/2010/main" val="2008418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otalTime>2368</TotalTime>
  <Words>1124</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2</vt:lpstr>
      <vt:lpstr>Quotable</vt:lpstr>
      <vt:lpstr>It’s a Spectrum Not a Binary</vt:lpstr>
      <vt:lpstr>Gender and Sexuality</vt:lpstr>
      <vt:lpstr>Binary vs Spectrum</vt:lpstr>
      <vt:lpstr>Gender</vt:lpstr>
      <vt:lpstr>Gender</vt:lpstr>
      <vt:lpstr>Sex</vt:lpstr>
      <vt:lpstr>Intersex</vt:lpstr>
      <vt:lpstr>Issues Facing the Intersex Community</vt:lpstr>
      <vt:lpstr>Sex Does Not Determine Gender</vt:lpstr>
      <vt:lpstr>Sexuality</vt:lpstr>
      <vt:lpstr>Problems with the Binary</vt:lpstr>
      <vt:lpstr>A Spectrum is More Inclusive</vt:lpstr>
      <vt:lpstr>The Gender Unicorn</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Spectrum Not a Binary</dc:title>
  <dc:creator>Eastman, Nicole</dc:creator>
  <cp:lastModifiedBy>Eastman, Nicole</cp:lastModifiedBy>
  <cp:revision>25</cp:revision>
  <dcterms:created xsi:type="dcterms:W3CDTF">2020-07-27T19:57:20Z</dcterms:created>
  <dcterms:modified xsi:type="dcterms:W3CDTF">2021-06-17T16:28:05Z</dcterms:modified>
</cp:coreProperties>
</file>