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0" r:id="rId9"/>
    <p:sldId id="261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ABDE-893D-4358-8A92-62E04692F7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Use Pronouns and Gender Inclusive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3ACAE-463D-4B4E-9E7B-56266F2AE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7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7EE7-47FB-4ECF-959A-014D09D6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Gender Inclusive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3A8F7-DC61-40BA-84B5-002B40475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54093"/>
            <a:ext cx="10933316" cy="3636511"/>
          </a:xfrm>
        </p:spPr>
        <p:txBody>
          <a:bodyPr>
            <a:normAutofit/>
          </a:bodyPr>
          <a:lstStyle/>
          <a:p>
            <a:r>
              <a:rPr lang="en-US" sz="2200" dirty="0"/>
              <a:t>Gender Inclusive Language is exactly like it sounds. Language that’s inclusive (or neutral) to all genders.</a:t>
            </a:r>
          </a:p>
          <a:p>
            <a:r>
              <a:rPr lang="en-US" sz="2200" dirty="0"/>
              <a:t>Example: Hey </a:t>
            </a:r>
            <a:r>
              <a:rPr lang="en-US" sz="2200" b="1" u="sng" dirty="0"/>
              <a:t>everyone</a:t>
            </a:r>
            <a:r>
              <a:rPr lang="en-US" sz="2200" dirty="0"/>
              <a:t> is gender inclusive. Hey </a:t>
            </a:r>
            <a:r>
              <a:rPr lang="en-US" sz="2200" b="1" u="sng" dirty="0"/>
              <a:t>guys</a:t>
            </a:r>
            <a:r>
              <a:rPr lang="en-US" sz="2200" dirty="0"/>
              <a:t> is gendered towards males.</a:t>
            </a:r>
          </a:p>
          <a:p>
            <a:r>
              <a:rPr lang="en-US" sz="2200" dirty="0"/>
              <a:t>But I use guys to refer to everyone!</a:t>
            </a:r>
          </a:p>
          <a:p>
            <a:r>
              <a:rPr lang="en-US" sz="2200" dirty="0"/>
              <a:t>Yes, it’s a common phrase. But that doesn’t mean it’s actually inclusive.</a:t>
            </a:r>
          </a:p>
          <a:p>
            <a:pPr lvl="1"/>
            <a:r>
              <a:rPr lang="en-US" sz="2200" dirty="0"/>
              <a:t>Calling someone a guy when they aren’t, could be </a:t>
            </a:r>
            <a:r>
              <a:rPr lang="en-US" sz="2200" b="1" u="sng" dirty="0"/>
              <a:t>misgendering</a:t>
            </a:r>
            <a:r>
              <a:rPr lang="en-US" sz="2200" dirty="0"/>
              <a:t> them.</a:t>
            </a:r>
          </a:p>
        </p:txBody>
      </p:sp>
    </p:spTree>
    <p:extLst>
      <p:ext uri="{BB962C8B-B14F-4D97-AF65-F5344CB8AC3E}">
        <p14:creationId xmlns:p14="http://schemas.microsoft.com/office/powerpoint/2010/main" val="68478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0BBD-AD56-4A21-B57C-2A2F8945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Inclusive Language Examples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E00864-FD6D-4780-9447-8959EB249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33046"/>
              </p:ext>
            </p:extLst>
          </p:nvPr>
        </p:nvGraphicFramePr>
        <p:xfrm>
          <a:off x="852114" y="2138901"/>
          <a:ext cx="10487770" cy="4470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6869">
                  <a:extLst>
                    <a:ext uri="{9D8B030D-6E8A-4147-A177-3AD203B41FA5}">
                      <a16:colId xmlns:a16="http://schemas.microsoft.com/office/drawing/2014/main" val="3711708539"/>
                    </a:ext>
                  </a:extLst>
                </a:gridCol>
                <a:gridCol w="5440901">
                  <a:extLst>
                    <a:ext uri="{9D8B030D-6E8A-4147-A177-3AD203B41FA5}">
                      <a16:colId xmlns:a16="http://schemas.microsoft.com/office/drawing/2014/main" val="3688586147"/>
                    </a:ext>
                  </a:extLst>
                </a:gridCol>
              </a:tblGrid>
              <a:tr h="224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Gendered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More Inclusive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363774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Boyfriend/Girlfriend, Husband, Wife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Partner, Significant Other, Spouse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724332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Brother, Sister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Sibling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8130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Chairman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Chair, Chairperson, Head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2883508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Common Man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 Person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7225188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Daughter/Son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372701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Father/Mother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Parent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255074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Freshman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First Year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3184563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Ladies/Gentlemen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Folks, Everyone, </a:t>
                      </a:r>
                      <a:r>
                        <a:rPr lang="en-US" sz="2000" dirty="0" err="1">
                          <a:effectLst/>
                        </a:rPr>
                        <a:t>Y’all</a:t>
                      </a:r>
                      <a:r>
                        <a:rPr lang="en-US" sz="2000" dirty="0">
                          <a:effectLst/>
                        </a:rPr>
                        <a:t>, You All, Friends, Distinguished Guests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796157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Mankind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Humanity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0617976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 Made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Machine Made, Artificial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680554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Man/Woman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Person, Individual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4625664"/>
                  </a:ext>
                </a:extLst>
              </a:tr>
              <a:tr h="32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Mr/Mrs/Ms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Mx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577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17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2A0A5-A45E-4258-B6DF-93A49C99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Be Using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A892-E80F-4860-BA02-4E28B1AD5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Autofit/>
          </a:bodyPr>
          <a:lstStyle/>
          <a:p>
            <a:r>
              <a:rPr lang="en-US" sz="2200" dirty="0"/>
              <a:t>It helps us all!</a:t>
            </a:r>
          </a:p>
          <a:p>
            <a:r>
              <a:rPr lang="en-US" sz="2200" dirty="0"/>
              <a:t>It breaks down gender roles and barriers</a:t>
            </a:r>
          </a:p>
          <a:p>
            <a:pPr lvl="1"/>
            <a:r>
              <a:rPr lang="en-US" sz="2200" dirty="0"/>
              <a:t>Ex: Firefighter is better than fireman because it helps signal that men are not the only ones working or qualified for this job</a:t>
            </a:r>
          </a:p>
          <a:p>
            <a:r>
              <a:rPr lang="en-US" sz="2200" dirty="0"/>
              <a:t>It’s easier to include people</a:t>
            </a:r>
          </a:p>
          <a:p>
            <a:pPr lvl="1"/>
            <a:r>
              <a:rPr lang="en-US" sz="2200" dirty="0"/>
              <a:t>Ex: First year better includes nontraditional students and those coming into college with credits than the term freshman</a:t>
            </a:r>
          </a:p>
          <a:p>
            <a:r>
              <a:rPr lang="en-US" sz="2200" dirty="0"/>
              <a:t>It’s an easy way to show your support for trans and non-binary students</a:t>
            </a:r>
          </a:p>
        </p:txBody>
      </p:sp>
    </p:spTree>
    <p:extLst>
      <p:ext uri="{BB962C8B-B14F-4D97-AF65-F5344CB8AC3E}">
        <p14:creationId xmlns:p14="http://schemas.microsoft.com/office/powerpoint/2010/main" val="324364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C4A4-EBAF-4714-AF10-D917AADA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Lot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BFE5A-817E-4459-BA9A-859F6661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That’s okay. This takes time.</a:t>
            </a:r>
          </a:p>
          <a:p>
            <a:r>
              <a:rPr lang="en-US" sz="2200" dirty="0"/>
              <a:t>Start with one gender inclusive word you’ll start using. Ex: I’m going to start saying hey everyone instead of hey guys.</a:t>
            </a:r>
          </a:p>
          <a:p>
            <a:r>
              <a:rPr lang="en-US" sz="2200" dirty="0"/>
              <a:t>Each time you hear yourself using the gendered word, remind yourself to say the more inclusive word next time.</a:t>
            </a:r>
          </a:p>
          <a:p>
            <a:r>
              <a:rPr lang="en-US" sz="2200" dirty="0"/>
              <a:t>Once you feel you’ve gotten the first word, pick a new word.</a:t>
            </a:r>
          </a:p>
          <a:p>
            <a:r>
              <a:rPr lang="en-US" sz="2200" dirty="0"/>
              <a:t>Changing how we talk is hard. Don’t be hard on yourself, just try your best.</a:t>
            </a:r>
          </a:p>
        </p:txBody>
      </p:sp>
    </p:spTree>
    <p:extLst>
      <p:ext uri="{BB962C8B-B14F-4D97-AF65-F5344CB8AC3E}">
        <p14:creationId xmlns:p14="http://schemas.microsoft.com/office/powerpoint/2010/main" val="19434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2FD46-D2CE-413F-8BCB-8F302483E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AE2D5-8BC7-4569-AAB1-E3AD174E3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Practice using pronouns that aren’t he/him or she/her</a:t>
            </a:r>
          </a:p>
          <a:p>
            <a:r>
              <a:rPr lang="en-US" sz="2200" dirty="0"/>
              <a:t>When in doubt, use they/them pronouns or the person’s name to refer to someone</a:t>
            </a:r>
          </a:p>
          <a:p>
            <a:r>
              <a:rPr lang="en-US" sz="2200" dirty="0"/>
              <a:t>Ask people what their pronouns are, and introduce yourself with yours</a:t>
            </a:r>
          </a:p>
          <a:p>
            <a:r>
              <a:rPr lang="en-US" sz="2200" dirty="0"/>
              <a:t>Think about the words you use and if they are gender inclusive</a:t>
            </a:r>
          </a:p>
          <a:p>
            <a:r>
              <a:rPr lang="en-US" sz="2200" dirty="0"/>
              <a:t>Try to adapt more inclusive language one word at a time</a:t>
            </a:r>
          </a:p>
        </p:txBody>
      </p:sp>
    </p:spTree>
    <p:extLst>
      <p:ext uri="{BB962C8B-B14F-4D97-AF65-F5344CB8AC3E}">
        <p14:creationId xmlns:p14="http://schemas.microsoft.com/office/powerpoint/2010/main" val="150073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CDDE0A-1729-43EE-A8DF-6C8E0884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F9976-6CE0-4B37-B4BD-1D50ACB6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Words to replace a noun in a sentence</a:t>
            </a:r>
          </a:p>
          <a:p>
            <a:r>
              <a:rPr lang="en-US" sz="2200" dirty="0"/>
              <a:t>How we refer to ourselves and others</a:t>
            </a:r>
          </a:p>
          <a:p>
            <a:r>
              <a:rPr lang="en-US" sz="2200" dirty="0"/>
              <a:t>For example:</a:t>
            </a:r>
          </a:p>
          <a:p>
            <a:pPr lvl="1"/>
            <a:r>
              <a:rPr lang="en-US" sz="2200" dirty="0"/>
              <a:t>That’s Nicole. </a:t>
            </a:r>
            <a:r>
              <a:rPr lang="en-US" sz="2200" b="1" u="sng" dirty="0"/>
              <a:t>She</a:t>
            </a:r>
            <a:r>
              <a:rPr lang="en-US" sz="2200" dirty="0"/>
              <a:t> is talking. That’s </a:t>
            </a:r>
            <a:r>
              <a:rPr lang="en-US" sz="2200" b="1" u="sng" dirty="0"/>
              <a:t>her</a:t>
            </a:r>
            <a:r>
              <a:rPr lang="en-US" sz="2200" dirty="0"/>
              <a:t> voice. She calls </a:t>
            </a:r>
            <a:r>
              <a:rPr lang="en-US" sz="2200" b="1" u="sng" dirty="0"/>
              <a:t>herself</a:t>
            </a:r>
            <a:r>
              <a:rPr lang="en-US" sz="2200" dirty="0"/>
              <a:t> Nicole.</a:t>
            </a:r>
          </a:p>
          <a:p>
            <a:r>
              <a:rPr lang="en-US" sz="2200" dirty="0"/>
              <a:t>How do you refer to yourself? He/him/his? She/her/hers? They/them/theirs? Others? Those are your </a:t>
            </a:r>
            <a:r>
              <a:rPr lang="en-US" sz="2200" b="1" u="sng" dirty="0"/>
              <a:t>personal pronouns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98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74A99-C8A5-48FA-8CEC-6F93BF04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Personal Pronouns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FAC86-0C50-40E5-BD59-4C806BB2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How would you feel if someone used the wrong pronouns on you?</a:t>
            </a:r>
          </a:p>
          <a:p>
            <a:r>
              <a:rPr lang="en-US" sz="2200" dirty="0"/>
              <a:t>It’s a part of someone’s identity and they deserve the right to have people use their correct pronouns.</a:t>
            </a:r>
          </a:p>
          <a:p>
            <a:r>
              <a:rPr lang="en-US" sz="2200" b="1" u="sng" dirty="0"/>
              <a:t>Misgendering</a:t>
            </a:r>
            <a:r>
              <a:rPr lang="en-US" sz="2200" dirty="0"/>
              <a:t> hurts. Even when unintentional. </a:t>
            </a:r>
          </a:p>
          <a:p>
            <a:r>
              <a:rPr lang="en-US" sz="2200" dirty="0"/>
              <a:t>It’s an easy way to support people’s gender identity and be a better ally!</a:t>
            </a:r>
          </a:p>
        </p:txBody>
      </p:sp>
    </p:spTree>
    <p:extLst>
      <p:ext uri="{BB962C8B-B14F-4D97-AF65-F5344CB8AC3E}">
        <p14:creationId xmlns:p14="http://schemas.microsoft.com/office/powerpoint/2010/main" val="333416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A7858-518D-4034-86AA-32EAEDCC2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Gender Neutral Pronouns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7CDEE2-7131-4B37-A418-757CA3EC7F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341918"/>
              </p:ext>
            </p:extLst>
          </p:nvPr>
        </p:nvGraphicFramePr>
        <p:xfrm>
          <a:off x="742707" y="2345188"/>
          <a:ext cx="10488804" cy="424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457">
                  <a:extLst>
                    <a:ext uri="{9D8B030D-6E8A-4147-A177-3AD203B41FA5}">
                      <a16:colId xmlns:a16="http://schemas.microsoft.com/office/drawing/2014/main" val="668215581"/>
                    </a:ext>
                  </a:extLst>
                </a:gridCol>
                <a:gridCol w="1670219">
                  <a:extLst>
                    <a:ext uri="{9D8B030D-6E8A-4147-A177-3AD203B41FA5}">
                      <a16:colId xmlns:a16="http://schemas.microsoft.com/office/drawing/2014/main" val="3012286920"/>
                    </a:ext>
                  </a:extLst>
                </a:gridCol>
                <a:gridCol w="1644308">
                  <a:extLst>
                    <a:ext uri="{9D8B030D-6E8A-4147-A177-3AD203B41FA5}">
                      <a16:colId xmlns:a16="http://schemas.microsoft.com/office/drawing/2014/main" val="793688088"/>
                    </a:ext>
                  </a:extLst>
                </a:gridCol>
                <a:gridCol w="1773866">
                  <a:extLst>
                    <a:ext uri="{9D8B030D-6E8A-4147-A177-3AD203B41FA5}">
                      <a16:colId xmlns:a16="http://schemas.microsoft.com/office/drawing/2014/main" val="2526129238"/>
                    </a:ext>
                  </a:extLst>
                </a:gridCol>
                <a:gridCol w="1773866">
                  <a:extLst>
                    <a:ext uri="{9D8B030D-6E8A-4147-A177-3AD203B41FA5}">
                      <a16:colId xmlns:a16="http://schemas.microsoft.com/office/drawing/2014/main" val="3265285540"/>
                    </a:ext>
                  </a:extLst>
                </a:gridCol>
                <a:gridCol w="2197088">
                  <a:extLst>
                    <a:ext uri="{9D8B030D-6E8A-4147-A177-3AD203B41FA5}">
                      <a16:colId xmlns:a16="http://schemas.microsoft.com/office/drawing/2014/main" val="2193836912"/>
                    </a:ext>
                  </a:extLst>
                </a:gridCol>
              </a:tblGrid>
              <a:tr h="7191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Pronouns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Subject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Object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Possessive Adjective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Possessive Pronoun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Reflexive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758582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him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His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his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 calls himself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4320888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her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hers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calls herself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710076"/>
                  </a:ext>
                </a:extLst>
              </a:tr>
              <a:tr h="7194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run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them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Their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theirs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They call themself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8441450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 runs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 </a:t>
                      </a: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aer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Aer car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 </a:t>
                      </a: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aers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 call </a:t>
                      </a: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aerself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44115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Ey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Eir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eirs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Ey calls emself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681653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ver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Vis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vis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Ve calls verself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898687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xem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Xyr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xyrs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Xe calls xemself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9848173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hir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That’s </a:t>
                      </a:r>
                      <a:r>
                        <a:rPr lang="en-US" sz="1800" dirty="0" err="1">
                          <a:effectLst/>
                        </a:rPr>
                        <a:t>hirs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Ze calls hirself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709066"/>
                  </a:ext>
                </a:extLst>
              </a:tr>
              <a:tr h="350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Zie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Zie runs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zir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Zir car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That’s zirs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Zie</a:t>
                      </a:r>
                      <a:r>
                        <a:rPr lang="en-US" sz="1800" dirty="0">
                          <a:effectLst/>
                        </a:rPr>
                        <a:t> calls </a:t>
                      </a:r>
                      <a:r>
                        <a:rPr lang="en-US" sz="1800" dirty="0" err="1">
                          <a:effectLst/>
                        </a:rPr>
                        <a:t>zirself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5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D1667-7DA8-40CA-9C0E-E7928B5E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Wow That’s A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2E9EB-0C10-4741-9C3A-5D8C04D06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 know. But it’s okay. We don’t expect you to be perfect.</a:t>
            </a:r>
          </a:p>
          <a:p>
            <a:r>
              <a:rPr lang="en-US" sz="2200" dirty="0"/>
              <a:t>A pronoun cheat sheet is included in this module that you can print off for easy reference.</a:t>
            </a:r>
          </a:p>
        </p:txBody>
      </p:sp>
    </p:spTree>
    <p:extLst>
      <p:ext uri="{BB962C8B-B14F-4D97-AF65-F5344CB8AC3E}">
        <p14:creationId xmlns:p14="http://schemas.microsoft.com/office/powerpoint/2010/main" val="331797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D7CA-4EF8-4185-96E7-3BE2D63CD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Gender Neutral Pronouns?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BDCF3-0EDB-43A6-AD12-704809580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Fun fact. You already do!</a:t>
            </a:r>
          </a:p>
          <a:p>
            <a:r>
              <a:rPr lang="en-US" sz="2200" dirty="0"/>
              <a:t>Have you ever talked about someone and you didn’t know their gender?</a:t>
            </a:r>
          </a:p>
          <a:p>
            <a:r>
              <a:rPr lang="en-US" sz="2200" dirty="0"/>
              <a:t>Example: See that person way over there. </a:t>
            </a:r>
            <a:r>
              <a:rPr lang="en-US" sz="2200" b="1" u="sng" dirty="0"/>
              <a:t>They’re</a:t>
            </a:r>
            <a:r>
              <a:rPr lang="en-US" sz="2200" dirty="0"/>
              <a:t> wearing a red shirt.</a:t>
            </a:r>
          </a:p>
          <a:p>
            <a:r>
              <a:rPr lang="en-US" sz="2200" dirty="0"/>
              <a:t>Example: I’m getting a new student today. </a:t>
            </a:r>
            <a:r>
              <a:rPr lang="en-US" sz="2200" b="1" u="sng" dirty="0"/>
              <a:t>They</a:t>
            </a:r>
            <a:r>
              <a:rPr lang="en-US" sz="2200" dirty="0"/>
              <a:t> should be here this afternoon.</a:t>
            </a:r>
          </a:p>
          <a:p>
            <a:r>
              <a:rPr lang="en-US" sz="2200" dirty="0"/>
              <a:t>Example: Someone left </a:t>
            </a:r>
            <a:r>
              <a:rPr lang="en-US" sz="2200" b="1" u="sng" dirty="0"/>
              <a:t>their</a:t>
            </a:r>
            <a:r>
              <a:rPr lang="en-US" sz="2200" dirty="0"/>
              <a:t> wallet here. I hope </a:t>
            </a:r>
            <a:r>
              <a:rPr lang="en-US" sz="2200" b="1" u="sng" dirty="0"/>
              <a:t>they</a:t>
            </a:r>
            <a:r>
              <a:rPr lang="en-US" sz="2200" dirty="0"/>
              <a:t> get it back.</a:t>
            </a:r>
          </a:p>
        </p:txBody>
      </p:sp>
    </p:spTree>
    <p:extLst>
      <p:ext uri="{BB962C8B-B14F-4D97-AF65-F5344CB8AC3E}">
        <p14:creationId xmlns:p14="http://schemas.microsoft.com/office/powerpoint/2010/main" val="336399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5B93-45B8-42CA-98FF-F74D7C49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Gender Neutral Pronouns?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47454-B112-4C1B-9A20-5AA32E1D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Let’s practice.</a:t>
            </a:r>
          </a:p>
          <a:p>
            <a:r>
              <a:rPr lang="en-US" sz="2200" dirty="0"/>
              <a:t>This is Alex. </a:t>
            </a:r>
            <a:r>
              <a:rPr lang="en-US" sz="2200" b="1" u="sng" dirty="0"/>
              <a:t>They</a:t>
            </a:r>
            <a:r>
              <a:rPr lang="en-US" sz="2200" dirty="0"/>
              <a:t> are new at Stout. This is </a:t>
            </a:r>
            <a:r>
              <a:rPr lang="en-US" sz="2200" b="1" u="sng" dirty="0"/>
              <a:t>their</a:t>
            </a:r>
            <a:r>
              <a:rPr lang="en-US" sz="2200" dirty="0"/>
              <a:t> class schedule. The car in the parking lot is </a:t>
            </a:r>
            <a:r>
              <a:rPr lang="en-US" sz="2200" b="1" u="sng" dirty="0"/>
              <a:t>theirs</a:t>
            </a:r>
            <a:r>
              <a:rPr lang="en-US" sz="2200" dirty="0"/>
              <a:t>.</a:t>
            </a:r>
          </a:p>
          <a:p>
            <a:r>
              <a:rPr lang="en-US" sz="2200" dirty="0"/>
              <a:t>I am meeting John this afternoon. </a:t>
            </a:r>
            <a:r>
              <a:rPr lang="en-US" sz="2200" b="1" u="sng" dirty="0" err="1"/>
              <a:t>Ey</a:t>
            </a:r>
            <a:r>
              <a:rPr lang="en-US" sz="2200" dirty="0"/>
              <a:t> wants to get pizza. Oh, that’s </a:t>
            </a:r>
            <a:r>
              <a:rPr lang="en-US" sz="2200" b="1" u="sng" dirty="0" err="1"/>
              <a:t>em</a:t>
            </a:r>
            <a:r>
              <a:rPr lang="en-US" sz="2200" dirty="0"/>
              <a:t> walking over. I have </a:t>
            </a:r>
            <a:r>
              <a:rPr lang="en-US" sz="2200" b="1" u="sng" dirty="0" err="1"/>
              <a:t>eir</a:t>
            </a:r>
            <a:r>
              <a:rPr lang="en-US" sz="2200" dirty="0"/>
              <a:t> jacket I need to give </a:t>
            </a:r>
            <a:r>
              <a:rPr lang="en-US" sz="2200" b="1" u="sng" dirty="0" err="1"/>
              <a:t>em</a:t>
            </a:r>
            <a:r>
              <a:rPr lang="en-US" sz="2200" dirty="0"/>
              <a:t>.</a:t>
            </a:r>
          </a:p>
          <a:p>
            <a:r>
              <a:rPr lang="en-US" sz="2200" dirty="0"/>
              <a:t>Keep practicing and it will get easier. And when you don’t know someone’s pronouns, just use they/them/theirs.</a:t>
            </a:r>
          </a:p>
        </p:txBody>
      </p:sp>
    </p:spTree>
    <p:extLst>
      <p:ext uri="{BB962C8B-B14F-4D97-AF65-F5344CB8AC3E}">
        <p14:creationId xmlns:p14="http://schemas.microsoft.com/office/powerpoint/2010/main" val="396088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0E25-39CD-4AB1-9BA6-D7B022409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Know What Pronouns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69445-6D14-4399-8651-A4FA7A9AF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01150"/>
          </a:xfrm>
        </p:spPr>
        <p:txBody>
          <a:bodyPr>
            <a:noAutofit/>
          </a:bodyPr>
          <a:lstStyle/>
          <a:p>
            <a:r>
              <a:rPr lang="en-US" sz="2200" dirty="0"/>
              <a:t>Ask the person!</a:t>
            </a:r>
          </a:p>
          <a:p>
            <a:pPr lvl="1"/>
            <a:r>
              <a:rPr lang="en-US" sz="2200" dirty="0"/>
              <a:t>Hi, it’s nice to meet you. What are your pronouns?</a:t>
            </a:r>
          </a:p>
          <a:p>
            <a:r>
              <a:rPr lang="en-US" sz="2200" dirty="0"/>
              <a:t>Introduce yourself with your own pronouns. </a:t>
            </a:r>
          </a:p>
          <a:p>
            <a:pPr lvl="1"/>
            <a:r>
              <a:rPr lang="en-US" sz="2200" dirty="0"/>
              <a:t>Hi my name is </a:t>
            </a:r>
            <a:r>
              <a:rPr lang="en-US" sz="2200" u="sng" dirty="0"/>
              <a:t>           </a:t>
            </a:r>
            <a:r>
              <a:rPr lang="en-US" sz="2200" dirty="0"/>
              <a:t> and I use </a:t>
            </a:r>
            <a:r>
              <a:rPr lang="en-US" sz="2200" u="sng" dirty="0"/>
              <a:t>   /   /    </a:t>
            </a:r>
            <a:r>
              <a:rPr lang="en-US" sz="2200" dirty="0"/>
              <a:t> pronouns.</a:t>
            </a:r>
          </a:p>
          <a:p>
            <a:r>
              <a:rPr lang="en-US" sz="2200" dirty="0"/>
              <a:t>When in doubt, use they/them pronouns or the person’s name until you get the chance to ask them.</a:t>
            </a:r>
          </a:p>
          <a:p>
            <a:r>
              <a:rPr lang="en-US" sz="2200" dirty="0"/>
              <a:t>Do you have staff or students fill out an introduction survey with their information? Add a question on what pronouns to use. </a:t>
            </a:r>
          </a:p>
          <a:p>
            <a:r>
              <a:rPr lang="en-US" sz="2200" dirty="0"/>
              <a:t>List in your syllabus, training manual, or have a sign in your office stating people can share their personal pronouns with you.</a:t>
            </a:r>
          </a:p>
        </p:txBody>
      </p:sp>
    </p:spTree>
    <p:extLst>
      <p:ext uri="{BB962C8B-B14F-4D97-AF65-F5344CB8AC3E}">
        <p14:creationId xmlns:p14="http://schemas.microsoft.com/office/powerpoint/2010/main" val="147620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0DC93-702B-412B-AC46-D96CE232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Oops! I Used The Wrong Pronouns!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D840D-0D67-46B2-A79D-A291C39E8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That’s okay! Just apologize and move on. </a:t>
            </a:r>
          </a:p>
          <a:p>
            <a:r>
              <a:rPr lang="en-US" sz="2200" dirty="0"/>
              <a:t>Have you ever had someone over-apologize and now you’re trying to make them feel better?</a:t>
            </a:r>
          </a:p>
          <a:p>
            <a:r>
              <a:rPr lang="en-US" sz="2200" dirty="0"/>
              <a:t>By over-apologizing, you’re drawing more attention than needed and can cause more stress and frustration.</a:t>
            </a:r>
          </a:p>
          <a:p>
            <a:r>
              <a:rPr lang="en-US" sz="2200" dirty="0"/>
              <a:t>If you can’t apologize in the moment, or realize later your mistake, tell the person privately you’re sorry and will use the correct pronouns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4128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334</TotalTime>
  <Words>1048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Quotable</vt:lpstr>
      <vt:lpstr>How to Use Pronouns and Gender Inclusive Language</vt:lpstr>
      <vt:lpstr>What Are Pronouns</vt:lpstr>
      <vt:lpstr>Why Are Personal Pronouns Important?</vt:lpstr>
      <vt:lpstr>What Are Gender Neutral Pronouns</vt:lpstr>
      <vt:lpstr>Wow That’s A Lot</vt:lpstr>
      <vt:lpstr>How Do I Use Gender Neutral Pronouns?</vt:lpstr>
      <vt:lpstr>How Do I Use Gender Neutral Pronouns?</vt:lpstr>
      <vt:lpstr>How Do I Know What Pronouns To Use?</vt:lpstr>
      <vt:lpstr>Oops! I Used The Wrong Pronouns!</vt:lpstr>
      <vt:lpstr>What Is Gender Inclusive Language</vt:lpstr>
      <vt:lpstr>Gender Inclusive Language Examples</vt:lpstr>
      <vt:lpstr>Why Should I Be Using This</vt:lpstr>
      <vt:lpstr>This Is A Lot To Remember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Pronouns and Gender Inclusive Language</dc:title>
  <dc:creator>Eastman, Nicole</dc:creator>
  <cp:lastModifiedBy>Eastman, Nicole</cp:lastModifiedBy>
  <cp:revision>24</cp:revision>
  <dcterms:created xsi:type="dcterms:W3CDTF">2020-07-15T15:53:54Z</dcterms:created>
  <dcterms:modified xsi:type="dcterms:W3CDTF">2021-06-10T16:57:17Z</dcterms:modified>
</cp:coreProperties>
</file>