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65" r:id="rId1"/>
  </p:sldMasterIdLst>
  <p:notesMasterIdLst>
    <p:notesMasterId r:id="rId24"/>
  </p:notesMasterIdLst>
  <p:handoutMasterIdLst>
    <p:handoutMasterId r:id="rId25"/>
  </p:handoutMasterIdLst>
  <p:sldIdLst>
    <p:sldId id="256" r:id="rId2"/>
    <p:sldId id="257" r:id="rId3"/>
    <p:sldId id="268" r:id="rId4"/>
    <p:sldId id="267" r:id="rId5"/>
    <p:sldId id="258" r:id="rId6"/>
    <p:sldId id="259" r:id="rId7"/>
    <p:sldId id="260" r:id="rId8"/>
    <p:sldId id="261" r:id="rId9"/>
    <p:sldId id="262" r:id="rId10"/>
    <p:sldId id="263" r:id="rId11"/>
    <p:sldId id="278" r:id="rId12"/>
    <p:sldId id="264" r:id="rId13"/>
    <p:sldId id="269" r:id="rId14"/>
    <p:sldId id="272" r:id="rId15"/>
    <p:sldId id="277" r:id="rId16"/>
    <p:sldId id="270" r:id="rId17"/>
    <p:sldId id="265" r:id="rId18"/>
    <p:sldId id="274" r:id="rId19"/>
    <p:sldId id="275" r:id="rId20"/>
    <p:sldId id="279" r:id="rId21"/>
    <p:sldId id="271"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6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5" autoAdjust="0"/>
    <p:restoredTop sz="94621" autoAdjust="0"/>
  </p:normalViewPr>
  <p:slideViewPr>
    <p:cSldViewPr snapToGrid="0" snapToObjects="1">
      <p:cViewPr varScale="1">
        <p:scale>
          <a:sx n="86" d="100"/>
          <a:sy n="86" d="100"/>
        </p:scale>
        <p:origin x="605"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90A82-A8CB-B945-BBAA-917FAD82C0F7}" type="datetimeFigureOut">
              <a:rPr lang="en-US" smtClean="0"/>
              <a:t>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280D7-DD20-9A49-89D3-7524A27F36AD}" type="slidenum">
              <a:rPr lang="en-US" smtClean="0"/>
              <a:t>‹#›</a:t>
            </a:fld>
            <a:endParaRPr lang="en-US"/>
          </a:p>
        </p:txBody>
      </p:sp>
    </p:spTree>
    <p:extLst>
      <p:ext uri="{BB962C8B-B14F-4D97-AF65-F5344CB8AC3E}">
        <p14:creationId xmlns:p14="http://schemas.microsoft.com/office/powerpoint/2010/main" val="17919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E76B3-3A91-6B40-8A93-DAF7064A0931}" type="datetimeFigureOut">
              <a:rPr lang="en-US" smtClean="0"/>
              <a:t>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EA9EE-3713-0941-A449-A039172391F8}" type="slidenum">
              <a:rPr lang="en-US" smtClean="0"/>
              <a:t>‹#›</a:t>
            </a:fld>
            <a:endParaRPr lang="en-US"/>
          </a:p>
        </p:txBody>
      </p:sp>
    </p:spTree>
    <p:extLst>
      <p:ext uri="{BB962C8B-B14F-4D97-AF65-F5344CB8AC3E}">
        <p14:creationId xmlns:p14="http://schemas.microsoft.com/office/powerpoint/2010/main" val="2391646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853" y="2130427"/>
            <a:ext cx="11691349"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50853" y="3886200"/>
            <a:ext cx="116913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6F3566-6262-9C48-B5E5-61D2F6C48A9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7057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380" y="2130427"/>
            <a:ext cx="1168782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9380" y="3886200"/>
            <a:ext cx="116878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F3566-6262-9C48-B5E5-61D2F6C48A9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433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0" i="0" cap="sm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F3566-6262-9C48-B5E5-61D2F6C48A9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8305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4422" y="1600202"/>
            <a:ext cx="57699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7446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F3566-6262-9C48-B5E5-61D2F6C48A99}"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66448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4422" y="1535114"/>
            <a:ext cx="577209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4422" y="2174875"/>
            <a:ext cx="57720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7488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748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F3566-6262-9C48-B5E5-61D2F6C48A99}"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81699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F3566-6262-9C48-B5E5-61D2F6C48A99}"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08083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3566-6262-9C48-B5E5-61D2F6C48A99}"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1620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7037" y="273050"/>
            <a:ext cx="4353650" cy="1162051"/>
          </a:xfrm>
        </p:spPr>
        <p:txBody>
          <a:bodyPr anchor="b"/>
          <a:lstStyle>
            <a:lvl1pPr algn="l">
              <a:defRPr sz="2000" b="1" i="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766733" y="273053"/>
            <a:ext cx="71754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7037" y="1435103"/>
            <a:ext cx="43536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dirty="0"/>
          </a:p>
        </p:txBody>
      </p:sp>
    </p:spTree>
    <p:extLst>
      <p:ext uri="{BB962C8B-B14F-4D97-AF65-F5344CB8AC3E}">
        <p14:creationId xmlns:p14="http://schemas.microsoft.com/office/powerpoint/2010/main" val="198352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0639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1856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7313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54776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alpha val="90000"/>
              </a:schemeClr>
            </a:gs>
            <a:gs pos="100000">
              <a:schemeClr val="accent1">
                <a:lumMod val="100000"/>
                <a:alpha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1FA23-9390-7F4C-9341-95795424F045}"/>
              </a:ext>
            </a:extLst>
          </p:cNvPr>
          <p:cNvPicPr>
            <a:picLocks noChangeAspect="1"/>
          </p:cNvPicPr>
          <p:nvPr userDrawn="1"/>
        </p:nvPicPr>
        <p:blipFill>
          <a:blip r:embed="rId12">
            <a:alphaModFix amt="28000"/>
          </a:blip>
          <a:stretch>
            <a:fillRect/>
          </a:stretch>
        </p:blipFill>
        <p:spPr>
          <a:xfrm>
            <a:off x="8538983" y="2440572"/>
            <a:ext cx="3653017" cy="4435806"/>
          </a:xfrm>
          <a:prstGeom prst="rect">
            <a:avLst/>
          </a:prstGeom>
          <a:effectLst/>
        </p:spPr>
      </p:pic>
      <p:sp>
        <p:nvSpPr>
          <p:cNvPr id="7" name="Rectangle 6"/>
          <p:cNvSpPr/>
          <p:nvPr userDrawn="1"/>
        </p:nvSpPr>
        <p:spPr bwMode="black">
          <a:xfrm>
            <a:off x="0" y="6160971"/>
            <a:ext cx="12192000" cy="715407"/>
          </a:xfrm>
          <a:prstGeom prst="rect">
            <a:avLst/>
          </a:prstGeom>
          <a:solidFill>
            <a:srgbClr val="0F564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
        <p:nvSpPr>
          <p:cNvPr id="4" name="Date Placeholder 3"/>
          <p:cNvSpPr>
            <a:spLocks noGrp="1"/>
          </p:cNvSpPr>
          <p:nvPr>
            <p:ph type="dt" sz="half" idx="2"/>
          </p:nvPr>
        </p:nvSpPr>
        <p:spPr>
          <a:xfrm>
            <a:off x="3792587" y="6336113"/>
            <a:ext cx="1293656" cy="365125"/>
          </a:xfrm>
          <a:prstGeom prst="rect">
            <a:avLst/>
          </a:prstGeom>
        </p:spPr>
        <p:txBody>
          <a:bodyPr vert="horz" lIns="91440" tIns="45720" rIns="91440" bIns="45720" rtlCol="0" anchor="ctr"/>
          <a:lstStyle>
            <a:lvl1pPr algn="ctr">
              <a:defRPr sz="1200">
                <a:solidFill>
                  <a:srgbClr val="BDDEAE"/>
                </a:solidFill>
              </a:defRPr>
            </a:lvl1pPr>
          </a:lstStyle>
          <a:p>
            <a:fld id="{A36F3566-6262-9C48-B5E5-61D2F6C48A99}" type="datetimeFigureOut">
              <a:rPr lang="en-US" smtClean="0"/>
              <a:pPr/>
              <a:t>1/17/2021</a:t>
            </a:fld>
            <a:endParaRPr lang="en-US" dirty="0"/>
          </a:p>
        </p:txBody>
      </p:sp>
      <p:pic>
        <p:nvPicPr>
          <p:cNvPr id="8" name="Picture 7"/>
          <p:cNvPicPr>
            <a:picLocks noChangeAspect="1"/>
          </p:cNvPicPr>
          <p:nvPr userDrawn="1"/>
        </p:nvPicPr>
        <p:blipFill>
          <a:blip r:embed="rId13"/>
          <a:stretch>
            <a:fillRect/>
          </a:stretch>
        </p:blipFill>
        <p:spPr>
          <a:xfrm>
            <a:off x="224423" y="6349538"/>
            <a:ext cx="2058140" cy="364500"/>
          </a:xfrm>
          <a:prstGeom prst="rect">
            <a:avLst/>
          </a:prstGeom>
          <a:effectLst>
            <a:outerShdw blurRad="50800" dir="2700000" algn="tl" rotWithShape="0">
              <a:schemeClr val="tx2">
                <a:alpha val="43000"/>
              </a:schemeClr>
            </a:outerShdw>
          </a:effectLst>
        </p:spPr>
      </p:pic>
      <p:sp>
        <p:nvSpPr>
          <p:cNvPr id="2" name="Title Placeholder 1"/>
          <p:cNvSpPr>
            <a:spLocks noGrp="1"/>
          </p:cNvSpPr>
          <p:nvPr>
            <p:ph type="title"/>
          </p:nvPr>
        </p:nvSpPr>
        <p:spPr>
          <a:xfrm>
            <a:off x="224422" y="274639"/>
            <a:ext cx="1171778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4422" y="1600203"/>
            <a:ext cx="11717780" cy="4359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327941" y="6336113"/>
            <a:ext cx="5223283" cy="365125"/>
          </a:xfrm>
          <a:prstGeom prst="rect">
            <a:avLst/>
          </a:prstGeom>
        </p:spPr>
        <p:txBody>
          <a:bodyPr vert="horz" lIns="91440" tIns="45720" rIns="91440" bIns="45720" rtlCol="0" anchor="ctr"/>
          <a:lstStyle>
            <a:lvl1pPr algn="ctr">
              <a:defRPr sz="1200">
                <a:solidFill>
                  <a:srgbClr val="BDDEAE"/>
                </a:solidFill>
              </a:defRPr>
            </a:lvl1pPr>
          </a:lstStyle>
          <a:p>
            <a:endParaRPr lang="en-US" dirty="0"/>
          </a:p>
        </p:txBody>
      </p:sp>
      <p:sp>
        <p:nvSpPr>
          <p:cNvPr id="6" name="Slide Number Placeholder 5"/>
          <p:cNvSpPr>
            <a:spLocks noGrp="1"/>
          </p:cNvSpPr>
          <p:nvPr>
            <p:ph type="sldNum" sz="quarter" idx="4"/>
          </p:nvPr>
        </p:nvSpPr>
        <p:spPr>
          <a:xfrm>
            <a:off x="10792922" y="6336113"/>
            <a:ext cx="1149280" cy="365125"/>
          </a:xfrm>
          <a:prstGeom prst="rect">
            <a:avLst/>
          </a:prstGeom>
        </p:spPr>
        <p:txBody>
          <a:bodyPr vert="horz" lIns="91440" tIns="45720" rIns="91440" bIns="45720" rtlCol="0" anchor="ctr"/>
          <a:lstStyle>
            <a:lvl1pPr algn="r">
              <a:defRPr sz="1200">
                <a:solidFill>
                  <a:srgbClr val="BDDEAE"/>
                </a:solidFill>
              </a:defRPr>
            </a:lvl1pPr>
          </a:lstStyle>
          <a:p>
            <a:fld id="{ED2C0F79-DBA3-124B-91B3-8AFBA893CAB2}" type="slidenum">
              <a:rPr lang="en-US" smtClean="0"/>
              <a:pPr/>
              <a:t>‹#›</a:t>
            </a:fld>
            <a:endParaRPr lang="en-US" dirty="0"/>
          </a:p>
        </p:txBody>
      </p:sp>
    </p:spTree>
    <p:extLst>
      <p:ext uri="{BB962C8B-B14F-4D97-AF65-F5344CB8AC3E}">
        <p14:creationId xmlns:p14="http://schemas.microsoft.com/office/powerpoint/2010/main" val="3464911724"/>
      </p:ext>
    </p:extLst>
  </p:cSld>
  <p:clrMap bg1="lt1" tx1="dk1" bg2="lt2" tx2="dk2" accent1="accent1" accent2="accent2" accent3="accent3" accent4="accent4" accent5="accent5" accent6="accent6" hlink="hlink" folHlink="folHlink"/>
  <p:sldLayoutIdLst>
    <p:sldLayoutId id="2147493466" r:id="rId1"/>
    <p:sldLayoutId id="2147493467" r:id="rId2"/>
    <p:sldLayoutId id="2147493468" r:id="rId3"/>
    <p:sldLayoutId id="2147493469" r:id="rId4"/>
    <p:sldLayoutId id="2147493470" r:id="rId5"/>
    <p:sldLayoutId id="2147493471" r:id="rId6"/>
    <p:sldLayoutId id="2147493472" r:id="rId7"/>
    <p:sldLayoutId id="2147493473" r:id="rId8"/>
    <p:sldLayoutId id="2147493474" r:id="rId9"/>
    <p:sldLayoutId id="2147493456" r:id="rId10"/>
  </p:sldLayoutIdLst>
  <p:txStyles>
    <p:titleStyle>
      <a:lvl1pPr algn="ctr" defTabSz="457200" rtl="0" eaLnBrk="1" latinLnBrk="0" hangingPunct="1">
        <a:spcBef>
          <a:spcPct val="0"/>
        </a:spcBef>
        <a:buNone/>
        <a:defRPr sz="4800" b="0" i="0" kern="1200" cap="none" normalizeH="0">
          <a:solidFill>
            <a:srgbClr val="0F5640"/>
          </a:solidFill>
          <a:effectLst>
            <a:outerShdw dist="12700" dir="2700000" algn="tl" rotWithShape="0">
              <a:srgbClr val="000000"/>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9PuJJ3purvw&amp;feature=emb_log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iazza.com/class/gw9jakygzvs6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cs.google.com/spreadsheets/d/1oLSAiof85-z4aKKYWoLzfEF3li4fOTndYN5CVNYXgn8/edit?usp=sha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unkuserguide.screenstepslive.com/s/5891/m/18197/l/194503-what-is-the-piazza-tool" TargetMode="External"/><Relationship Id="rId2" Type="http://schemas.openxmlformats.org/officeDocument/2006/relationships/hyperlink" Target="https://eclearn.emmanuel.edu/courses/1390874/files/52333903/download?verifier=4GYKjyTv4mQtxN4Wd2QFqWfJ9rbyxRydvaajylE4" TargetMode="External"/><Relationship Id="rId1" Type="http://schemas.openxmlformats.org/officeDocument/2006/relationships/slideLayout" Target="../slideLayouts/slideLayout2.xml"/><Relationship Id="rId6" Type="http://schemas.openxmlformats.org/officeDocument/2006/relationships/hyperlink" Target="https://er.educause.edu/blogs/2018/11/10-tips-for-effective-online-discussions" TargetMode="External"/><Relationship Id="rId5" Type="http://schemas.openxmlformats.org/officeDocument/2006/relationships/hyperlink" Target="https://cft.vanderbilt.edu/2020/02/teaching-innovations-at-vanderbilt-joe-bandy-and-accessibility-and-inclusivity-in-an-environmental-course/" TargetMode="External"/><Relationship Id="rId4" Type="http://schemas.openxmlformats.org/officeDocument/2006/relationships/hyperlink" Target="https://kpcrossacademy.org/making-good-use-of-online-discussion-board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dirty="0"/>
              <a:t>Discussions: Let’s Discuss</a:t>
            </a:r>
          </a:p>
        </p:txBody>
      </p:sp>
      <p:sp>
        <p:nvSpPr>
          <p:cNvPr id="12" name="Subtitle 11"/>
          <p:cNvSpPr>
            <a:spLocks noGrp="1"/>
          </p:cNvSpPr>
          <p:nvPr>
            <p:ph type="subTitle" idx="1"/>
          </p:nvPr>
        </p:nvSpPr>
        <p:spPr/>
        <p:txBody>
          <a:bodyPr/>
          <a:lstStyle/>
          <a:p>
            <a:r>
              <a:rPr lang="en-US" sz="2900" dirty="0"/>
              <a:t>Praneet Tiwari &amp; Vallari Chandna</a:t>
            </a:r>
          </a:p>
          <a:p>
            <a:r>
              <a:rPr lang="en-US" sz="3000" dirty="0"/>
              <a:t>Austin E. Cofrin School of Business</a:t>
            </a:r>
          </a:p>
          <a:p>
            <a:r>
              <a:rPr lang="en-US" sz="3000" dirty="0"/>
              <a:t>Virtual Instructional Development Institute 2021</a:t>
            </a:r>
          </a:p>
        </p:txBody>
      </p:sp>
    </p:spTree>
    <p:extLst>
      <p:ext uri="{BB962C8B-B14F-4D97-AF65-F5344CB8AC3E}">
        <p14:creationId xmlns:p14="http://schemas.microsoft.com/office/powerpoint/2010/main" val="3391232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12C5-5AE3-4B86-93F9-D560BB8514F4}"/>
              </a:ext>
            </a:extLst>
          </p:cNvPr>
          <p:cNvSpPr>
            <a:spLocks noGrp="1"/>
          </p:cNvSpPr>
          <p:nvPr>
            <p:ph type="title"/>
          </p:nvPr>
        </p:nvSpPr>
        <p:spPr/>
        <p:txBody>
          <a:bodyPr/>
          <a:lstStyle/>
          <a:p>
            <a:r>
              <a:rPr lang="en-US" dirty="0"/>
              <a:t>Canvas: Basic</a:t>
            </a:r>
          </a:p>
        </p:txBody>
      </p:sp>
      <p:sp>
        <p:nvSpPr>
          <p:cNvPr id="3" name="Content Placeholder 2">
            <a:extLst>
              <a:ext uri="{FF2B5EF4-FFF2-40B4-BE49-F238E27FC236}">
                <a16:creationId xmlns:a16="http://schemas.microsoft.com/office/drawing/2014/main" id="{599D64D5-2612-4469-9B6C-D5E66BD6AF69}"/>
              </a:ext>
            </a:extLst>
          </p:cNvPr>
          <p:cNvSpPr>
            <a:spLocks noGrp="1"/>
          </p:cNvSpPr>
          <p:nvPr>
            <p:ph idx="1"/>
          </p:nvPr>
        </p:nvSpPr>
        <p:spPr/>
        <p:txBody>
          <a:bodyPr/>
          <a:lstStyle/>
          <a:p>
            <a:r>
              <a:rPr lang="en-US" dirty="0"/>
              <a:t>Standard discussions are embedded into Canvas already</a:t>
            </a:r>
          </a:p>
          <a:p>
            <a:r>
              <a:rPr lang="en-US" dirty="0"/>
              <a:t>Can be graded/ ungraded; threaded; “likes” allowed</a:t>
            </a:r>
          </a:p>
          <a:p>
            <a:r>
              <a:rPr lang="en-US" dirty="0"/>
              <a:t>Open to full class or groups</a:t>
            </a:r>
          </a:p>
          <a:p>
            <a:r>
              <a:rPr lang="en-US" dirty="0"/>
              <a:t>Allows file attachments, posting links, embedded images </a:t>
            </a:r>
          </a:p>
          <a:p>
            <a:endParaRPr lang="en-US" dirty="0"/>
          </a:p>
        </p:txBody>
      </p:sp>
    </p:spTree>
    <p:extLst>
      <p:ext uri="{BB962C8B-B14F-4D97-AF65-F5344CB8AC3E}">
        <p14:creationId xmlns:p14="http://schemas.microsoft.com/office/powerpoint/2010/main" val="1698429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12C5-5AE3-4B86-93F9-D560BB8514F4}"/>
              </a:ext>
            </a:extLst>
          </p:cNvPr>
          <p:cNvSpPr>
            <a:spLocks noGrp="1"/>
          </p:cNvSpPr>
          <p:nvPr>
            <p:ph type="title"/>
          </p:nvPr>
        </p:nvSpPr>
        <p:spPr/>
        <p:txBody>
          <a:bodyPr/>
          <a:lstStyle/>
          <a:p>
            <a:r>
              <a:rPr lang="en-US" dirty="0"/>
              <a:t>Canvas: </a:t>
            </a:r>
            <a:r>
              <a:rPr lang="en-US" dirty="0" err="1"/>
              <a:t>Voicethread</a:t>
            </a:r>
            <a:endParaRPr lang="en-US" dirty="0"/>
          </a:p>
        </p:txBody>
      </p:sp>
      <p:sp>
        <p:nvSpPr>
          <p:cNvPr id="3" name="Content Placeholder 2">
            <a:extLst>
              <a:ext uri="{FF2B5EF4-FFF2-40B4-BE49-F238E27FC236}">
                <a16:creationId xmlns:a16="http://schemas.microsoft.com/office/drawing/2014/main" id="{599D64D5-2612-4469-9B6C-D5E66BD6AF69}"/>
              </a:ext>
            </a:extLst>
          </p:cNvPr>
          <p:cNvSpPr>
            <a:spLocks noGrp="1"/>
          </p:cNvSpPr>
          <p:nvPr>
            <p:ph idx="1"/>
          </p:nvPr>
        </p:nvSpPr>
        <p:spPr/>
        <p:txBody>
          <a:bodyPr>
            <a:normAutofit/>
          </a:bodyPr>
          <a:lstStyle/>
          <a:p>
            <a:pPr fontAlgn="base"/>
            <a:r>
              <a:rPr lang="en-US" dirty="0"/>
              <a:t>Integrated with Canvas - allows users to create presentations, post comments, and share content.</a:t>
            </a:r>
          </a:p>
          <a:p>
            <a:pPr fontAlgn="base"/>
            <a:r>
              <a:rPr lang="en-US" dirty="0"/>
              <a:t>Allows you to place collections of media like images, videos, documents, and presentations at the center of an asynchronous conversation. </a:t>
            </a:r>
          </a:p>
          <a:p>
            <a:pPr fontAlgn="base"/>
            <a:r>
              <a:rPr lang="en-US" dirty="0"/>
              <a:t>Make comments using any mix of text, a microphone, a webcam, a telephone, or uploaded audio file.</a:t>
            </a:r>
          </a:p>
          <a:p>
            <a:pPr fontAlgn="base"/>
            <a:r>
              <a:rPr lang="en-US" dirty="0">
                <a:hlinkClick r:id="rId2"/>
              </a:rPr>
              <a:t>Quick video about </a:t>
            </a:r>
            <a:r>
              <a:rPr lang="en-US" dirty="0" err="1">
                <a:hlinkClick r:id="rId2"/>
              </a:rPr>
              <a:t>Voicethread</a:t>
            </a:r>
            <a:endParaRPr lang="en-US" dirty="0"/>
          </a:p>
          <a:p>
            <a:endParaRPr lang="en-US" dirty="0"/>
          </a:p>
        </p:txBody>
      </p:sp>
    </p:spTree>
    <p:extLst>
      <p:ext uri="{BB962C8B-B14F-4D97-AF65-F5344CB8AC3E}">
        <p14:creationId xmlns:p14="http://schemas.microsoft.com/office/powerpoint/2010/main" val="3932350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A1C5-CEEC-400F-90A4-9C49FB221C50}"/>
              </a:ext>
            </a:extLst>
          </p:cNvPr>
          <p:cNvSpPr>
            <a:spLocks noGrp="1"/>
          </p:cNvSpPr>
          <p:nvPr>
            <p:ph type="title"/>
          </p:nvPr>
        </p:nvSpPr>
        <p:spPr>
          <a:xfrm>
            <a:off x="224422" y="380659"/>
            <a:ext cx="11717780" cy="1143000"/>
          </a:xfrm>
        </p:spPr>
        <p:txBody>
          <a:bodyPr/>
          <a:lstStyle/>
          <a:p>
            <a:r>
              <a:rPr lang="en-US" dirty="0"/>
              <a:t>Piazza</a:t>
            </a:r>
          </a:p>
        </p:txBody>
      </p:sp>
      <p:sp>
        <p:nvSpPr>
          <p:cNvPr id="3" name="Content Placeholder 2">
            <a:extLst>
              <a:ext uri="{FF2B5EF4-FFF2-40B4-BE49-F238E27FC236}">
                <a16:creationId xmlns:a16="http://schemas.microsoft.com/office/drawing/2014/main" id="{4E72072C-6890-49DC-B800-AC3591E6211A}"/>
              </a:ext>
            </a:extLst>
          </p:cNvPr>
          <p:cNvSpPr>
            <a:spLocks noGrp="1"/>
          </p:cNvSpPr>
          <p:nvPr>
            <p:ph idx="1"/>
          </p:nvPr>
        </p:nvSpPr>
        <p:spPr>
          <a:xfrm>
            <a:off x="224422" y="1364631"/>
            <a:ext cx="11717780" cy="4863891"/>
          </a:xfrm>
        </p:spPr>
        <p:txBody>
          <a:bodyPr>
            <a:normAutofit lnSpcReduction="10000"/>
          </a:bodyPr>
          <a:lstStyle/>
          <a:p>
            <a:r>
              <a:rPr lang="en-US" dirty="0"/>
              <a:t>Currently a free tool</a:t>
            </a:r>
          </a:p>
          <a:p>
            <a:r>
              <a:rPr lang="en-US" dirty="0"/>
              <a:t>Questions and posts needing immediate action are highlighted</a:t>
            </a:r>
          </a:p>
          <a:p>
            <a:r>
              <a:rPr lang="en-US" dirty="0"/>
              <a:t>Instructors endorse answers to keep the class on track</a:t>
            </a:r>
          </a:p>
          <a:p>
            <a:r>
              <a:rPr lang="en-US" dirty="0"/>
              <a:t>Anonymous posting encourages every student to participate</a:t>
            </a:r>
          </a:p>
          <a:p>
            <a:r>
              <a:rPr lang="en-US" dirty="0"/>
              <a:t>Highly customizable online polls</a:t>
            </a:r>
          </a:p>
          <a:p>
            <a:r>
              <a:rPr lang="en-US" dirty="0"/>
              <a:t>Integrates with every major LMS</a:t>
            </a:r>
          </a:p>
          <a:p>
            <a:r>
              <a:rPr lang="en-US" dirty="0"/>
              <a:t>Additional useful features: Wiki style format; math/code/syntax easily added </a:t>
            </a:r>
          </a:p>
          <a:p>
            <a:r>
              <a:rPr lang="en-US" dirty="0">
                <a:hlinkClick r:id="rId2"/>
              </a:rPr>
              <a:t>View a “real class”</a:t>
            </a:r>
            <a:endParaRPr lang="en-US" dirty="0"/>
          </a:p>
          <a:p>
            <a:endParaRPr lang="en-US" dirty="0"/>
          </a:p>
        </p:txBody>
      </p:sp>
    </p:spTree>
    <p:extLst>
      <p:ext uri="{BB962C8B-B14F-4D97-AF65-F5344CB8AC3E}">
        <p14:creationId xmlns:p14="http://schemas.microsoft.com/office/powerpoint/2010/main" val="2723229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535-BC93-4171-9452-233AAEA507C3}"/>
              </a:ext>
            </a:extLst>
          </p:cNvPr>
          <p:cNvSpPr>
            <a:spLocks noGrp="1"/>
          </p:cNvSpPr>
          <p:nvPr>
            <p:ph type="title"/>
          </p:nvPr>
        </p:nvSpPr>
        <p:spPr/>
        <p:txBody>
          <a:bodyPr/>
          <a:lstStyle/>
          <a:p>
            <a:r>
              <a:rPr lang="en-US" dirty="0"/>
              <a:t>Some practical tips and helpful hints-1</a:t>
            </a:r>
          </a:p>
        </p:txBody>
      </p:sp>
      <p:sp>
        <p:nvSpPr>
          <p:cNvPr id="3" name="Content Placeholder 2">
            <a:extLst>
              <a:ext uri="{FF2B5EF4-FFF2-40B4-BE49-F238E27FC236}">
                <a16:creationId xmlns:a16="http://schemas.microsoft.com/office/drawing/2014/main" id="{891D8CF5-8C49-4C4E-838E-390CD24C9DB6}"/>
              </a:ext>
            </a:extLst>
          </p:cNvPr>
          <p:cNvSpPr>
            <a:spLocks noGrp="1"/>
          </p:cNvSpPr>
          <p:nvPr>
            <p:ph idx="1"/>
          </p:nvPr>
        </p:nvSpPr>
        <p:spPr/>
        <p:txBody>
          <a:bodyPr>
            <a:normAutofit fontScale="92500" lnSpcReduction="10000"/>
          </a:bodyPr>
          <a:lstStyle/>
          <a:p>
            <a:r>
              <a:rPr lang="en-US" dirty="0"/>
              <a:t>If you plan on using them often, “introduce” them to students early so they can get comfortable with the format.</a:t>
            </a:r>
          </a:p>
          <a:p>
            <a:endParaRPr lang="en-US" dirty="0"/>
          </a:p>
          <a:p>
            <a:r>
              <a:rPr lang="en-US" dirty="0"/>
              <a:t>Ask open-ended questions- if only 1 answer is possible it won’t really lead to a conversation</a:t>
            </a:r>
          </a:p>
          <a:p>
            <a:endParaRPr lang="en-US" dirty="0"/>
          </a:p>
          <a:p>
            <a:r>
              <a:rPr lang="en-US" dirty="0"/>
              <a:t>Consider different response types: video submissions, news reports, </a:t>
            </a:r>
            <a:r>
              <a:rPr lang="en-US" dirty="0" err="1"/>
              <a:t>Powerpoint</a:t>
            </a:r>
            <a:r>
              <a:rPr lang="en-US" dirty="0"/>
              <a:t>/Slide deck submissions (</a:t>
            </a:r>
            <a:r>
              <a:rPr lang="en-US" dirty="0" err="1"/>
              <a:t>Voicethread</a:t>
            </a:r>
            <a:r>
              <a:rPr lang="en-US" dirty="0"/>
              <a:t> is very useful for multimedia discussions)</a:t>
            </a:r>
          </a:p>
        </p:txBody>
      </p:sp>
    </p:spTree>
    <p:extLst>
      <p:ext uri="{BB962C8B-B14F-4D97-AF65-F5344CB8AC3E}">
        <p14:creationId xmlns:p14="http://schemas.microsoft.com/office/powerpoint/2010/main" val="1207494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535-BC93-4171-9452-233AAEA507C3}"/>
              </a:ext>
            </a:extLst>
          </p:cNvPr>
          <p:cNvSpPr>
            <a:spLocks noGrp="1"/>
          </p:cNvSpPr>
          <p:nvPr>
            <p:ph type="title"/>
          </p:nvPr>
        </p:nvSpPr>
        <p:spPr>
          <a:xfrm>
            <a:off x="224422" y="274639"/>
            <a:ext cx="11717780" cy="1143000"/>
          </a:xfrm>
        </p:spPr>
        <p:txBody>
          <a:bodyPr anchor="ctr">
            <a:normAutofit/>
          </a:bodyPr>
          <a:lstStyle/>
          <a:p>
            <a:r>
              <a:rPr lang="en-US" dirty="0"/>
              <a:t>Some practical tips and helpful hint-2</a:t>
            </a:r>
          </a:p>
        </p:txBody>
      </p:sp>
      <p:sp>
        <p:nvSpPr>
          <p:cNvPr id="3" name="Content Placeholder 2">
            <a:extLst>
              <a:ext uri="{FF2B5EF4-FFF2-40B4-BE49-F238E27FC236}">
                <a16:creationId xmlns:a16="http://schemas.microsoft.com/office/drawing/2014/main" id="{891D8CF5-8C49-4C4E-838E-390CD24C9DB6}"/>
              </a:ext>
            </a:extLst>
          </p:cNvPr>
          <p:cNvSpPr>
            <a:spLocks noGrp="1"/>
          </p:cNvSpPr>
          <p:nvPr>
            <p:ph sz="half" idx="1"/>
          </p:nvPr>
        </p:nvSpPr>
        <p:spPr>
          <a:xfrm>
            <a:off x="224422" y="1600202"/>
            <a:ext cx="5769978" cy="4525963"/>
          </a:xfrm>
        </p:spPr>
        <p:txBody>
          <a:bodyPr>
            <a:normAutofit/>
          </a:bodyPr>
          <a:lstStyle/>
          <a:p>
            <a:r>
              <a:rPr lang="en-US" dirty="0"/>
              <a:t>Student leaders can be used if appropriate for your class (works well in graduate classes- they can “design” question and seek approval before posting)</a:t>
            </a:r>
          </a:p>
          <a:p>
            <a:endParaRPr lang="en-US" dirty="0"/>
          </a:p>
          <a:p>
            <a:r>
              <a:rPr lang="en-US" dirty="0"/>
              <a:t>Specify how many responses are needed (2-3 is good) and word limit if appropriate </a:t>
            </a:r>
          </a:p>
        </p:txBody>
      </p:sp>
      <p:pic>
        <p:nvPicPr>
          <p:cNvPr id="5" name="Picture 4" descr="Text&#10;&#10;Description automatically generated">
            <a:extLst>
              <a:ext uri="{FF2B5EF4-FFF2-40B4-BE49-F238E27FC236}">
                <a16:creationId xmlns:a16="http://schemas.microsoft.com/office/drawing/2014/main" id="{5AD9ABA9-FA09-44CC-A4B8-FE9C0F6BCC5E}"/>
              </a:ext>
            </a:extLst>
          </p:cNvPr>
          <p:cNvPicPr>
            <a:picLocks noChangeAspect="1"/>
          </p:cNvPicPr>
          <p:nvPr/>
        </p:nvPicPr>
        <p:blipFill>
          <a:blip r:embed="rId2"/>
          <a:stretch>
            <a:fillRect/>
          </a:stretch>
        </p:blipFill>
        <p:spPr>
          <a:xfrm>
            <a:off x="6197600" y="1626089"/>
            <a:ext cx="5744602" cy="4500692"/>
          </a:xfrm>
          <a:prstGeom prst="rect">
            <a:avLst/>
          </a:prstGeom>
          <a:noFill/>
        </p:spPr>
      </p:pic>
    </p:spTree>
    <p:extLst>
      <p:ext uri="{BB962C8B-B14F-4D97-AF65-F5344CB8AC3E}">
        <p14:creationId xmlns:p14="http://schemas.microsoft.com/office/powerpoint/2010/main" val="3017050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535-BC93-4171-9452-233AAEA507C3}"/>
              </a:ext>
            </a:extLst>
          </p:cNvPr>
          <p:cNvSpPr>
            <a:spLocks noGrp="1"/>
          </p:cNvSpPr>
          <p:nvPr>
            <p:ph type="title"/>
          </p:nvPr>
        </p:nvSpPr>
        <p:spPr>
          <a:xfrm>
            <a:off x="224422" y="274639"/>
            <a:ext cx="11717780" cy="1143000"/>
          </a:xfrm>
        </p:spPr>
        <p:txBody>
          <a:bodyPr anchor="ctr">
            <a:normAutofit/>
          </a:bodyPr>
          <a:lstStyle/>
          <a:p>
            <a:r>
              <a:rPr lang="en-US" dirty="0"/>
              <a:t>Some practical tips and helpful hints-3</a:t>
            </a:r>
          </a:p>
        </p:txBody>
      </p:sp>
      <p:sp>
        <p:nvSpPr>
          <p:cNvPr id="3" name="Content Placeholder 2">
            <a:extLst>
              <a:ext uri="{FF2B5EF4-FFF2-40B4-BE49-F238E27FC236}">
                <a16:creationId xmlns:a16="http://schemas.microsoft.com/office/drawing/2014/main" id="{891D8CF5-8C49-4C4E-838E-390CD24C9DB6}"/>
              </a:ext>
            </a:extLst>
          </p:cNvPr>
          <p:cNvSpPr>
            <a:spLocks noGrp="1"/>
          </p:cNvSpPr>
          <p:nvPr>
            <p:ph sz="half" idx="1"/>
          </p:nvPr>
        </p:nvSpPr>
        <p:spPr>
          <a:xfrm>
            <a:off x="224422" y="1600202"/>
            <a:ext cx="5769978" cy="4525963"/>
          </a:xfrm>
        </p:spPr>
        <p:txBody>
          <a:bodyPr>
            <a:normAutofit/>
          </a:bodyPr>
          <a:lstStyle/>
          <a:p>
            <a:r>
              <a:rPr lang="en-US" dirty="0"/>
              <a:t>Specify deadlines for original answer and response posts </a:t>
            </a:r>
          </a:p>
          <a:p>
            <a:endParaRPr lang="en-US" dirty="0"/>
          </a:p>
          <a:p>
            <a:r>
              <a:rPr lang="en-US" dirty="0"/>
              <a:t>Remind students about “netiquette” and provide a document early on. </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70D28839-7F87-46F8-A579-4AA39455A92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197600" y="2016704"/>
            <a:ext cx="5744602" cy="3692958"/>
          </a:xfrm>
          <a:prstGeom prst="rect">
            <a:avLst/>
          </a:prstGeom>
          <a:noFill/>
        </p:spPr>
      </p:pic>
    </p:spTree>
    <p:extLst>
      <p:ext uri="{BB962C8B-B14F-4D97-AF65-F5344CB8AC3E}">
        <p14:creationId xmlns:p14="http://schemas.microsoft.com/office/powerpoint/2010/main" val="684926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535-BC93-4171-9452-233AAEA507C3}"/>
              </a:ext>
            </a:extLst>
          </p:cNvPr>
          <p:cNvSpPr>
            <a:spLocks noGrp="1"/>
          </p:cNvSpPr>
          <p:nvPr>
            <p:ph type="title"/>
          </p:nvPr>
        </p:nvSpPr>
        <p:spPr/>
        <p:txBody>
          <a:bodyPr/>
          <a:lstStyle/>
          <a:p>
            <a:r>
              <a:rPr lang="en-US" dirty="0"/>
              <a:t>Some practical tips and helpful hints-4</a:t>
            </a:r>
          </a:p>
        </p:txBody>
      </p:sp>
      <p:sp>
        <p:nvSpPr>
          <p:cNvPr id="3" name="Content Placeholder 2">
            <a:extLst>
              <a:ext uri="{FF2B5EF4-FFF2-40B4-BE49-F238E27FC236}">
                <a16:creationId xmlns:a16="http://schemas.microsoft.com/office/drawing/2014/main" id="{891D8CF5-8C49-4C4E-838E-390CD24C9DB6}"/>
              </a:ext>
            </a:extLst>
          </p:cNvPr>
          <p:cNvSpPr>
            <a:spLocks noGrp="1"/>
          </p:cNvSpPr>
          <p:nvPr>
            <p:ph idx="1"/>
          </p:nvPr>
        </p:nvSpPr>
        <p:spPr>
          <a:xfrm>
            <a:off x="224422" y="1600203"/>
            <a:ext cx="11717780" cy="4359031"/>
          </a:xfrm>
        </p:spPr>
        <p:txBody>
          <a:bodyPr>
            <a:normAutofit fontScale="70000" lnSpcReduction="20000"/>
          </a:bodyPr>
          <a:lstStyle/>
          <a:p>
            <a:r>
              <a:rPr lang="en-US" dirty="0"/>
              <a:t>Consider using it for students to provide feedback to each other as well</a:t>
            </a:r>
          </a:p>
          <a:p>
            <a:endParaRPr lang="en-US" dirty="0"/>
          </a:p>
          <a:p>
            <a:r>
              <a:rPr lang="en-US" dirty="0"/>
              <a:t>This can be on drafts of assignments that will be submitted to instructor or on assignments themselves ( as additional feedback)</a:t>
            </a:r>
          </a:p>
          <a:p>
            <a:endParaRPr lang="en-US" dirty="0"/>
          </a:p>
          <a:p>
            <a:r>
              <a:rPr lang="en-US" dirty="0"/>
              <a:t>Provide either a rubric or prompt for feedback. </a:t>
            </a:r>
          </a:p>
          <a:p>
            <a:endParaRPr lang="en-US" dirty="0"/>
          </a:p>
          <a:p>
            <a:r>
              <a:rPr lang="en-US" dirty="0"/>
              <a:t>An easy prompt is from the 3CQ model: </a:t>
            </a:r>
            <a:r>
              <a:rPr lang="en-US" i="1" dirty="0"/>
              <a:t>“Use any 3 of these to provide feedback to your peers…</a:t>
            </a:r>
          </a:p>
          <a:p>
            <a:pPr lvl="1"/>
            <a:r>
              <a:rPr lang="en-US" i="1" dirty="0"/>
              <a:t>Compliment — I like that …</a:t>
            </a:r>
          </a:p>
          <a:p>
            <a:pPr lvl="1"/>
            <a:r>
              <a:rPr lang="en-US" i="1" dirty="0"/>
              <a:t>Comment — I agree with that, I disagree because …</a:t>
            </a:r>
          </a:p>
          <a:p>
            <a:pPr lvl="1"/>
            <a:r>
              <a:rPr lang="en-US" i="1" dirty="0"/>
              <a:t>Connection — I also thought …</a:t>
            </a:r>
          </a:p>
          <a:p>
            <a:pPr lvl="1"/>
            <a:r>
              <a:rPr lang="en-US" i="1" dirty="0"/>
              <a:t>Question — I wonder why …” </a:t>
            </a:r>
          </a:p>
        </p:txBody>
      </p:sp>
    </p:spTree>
    <p:extLst>
      <p:ext uri="{BB962C8B-B14F-4D97-AF65-F5344CB8AC3E}">
        <p14:creationId xmlns:p14="http://schemas.microsoft.com/office/powerpoint/2010/main" val="394944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D7F4-4CB2-48DB-A64B-40CB743A7F6D}"/>
              </a:ext>
            </a:extLst>
          </p:cNvPr>
          <p:cNvSpPr>
            <a:spLocks noGrp="1"/>
          </p:cNvSpPr>
          <p:nvPr>
            <p:ph type="title"/>
          </p:nvPr>
        </p:nvSpPr>
        <p:spPr/>
        <p:txBody>
          <a:bodyPr>
            <a:normAutofit fontScale="90000"/>
          </a:bodyPr>
          <a:lstStyle/>
          <a:p>
            <a:r>
              <a:rPr lang="en-US" dirty="0"/>
              <a:t>Some practical tips and helpful hints-5</a:t>
            </a:r>
            <a:br>
              <a:rPr lang="en-US" dirty="0"/>
            </a:br>
            <a:r>
              <a:rPr lang="en-US" i="1" dirty="0"/>
              <a:t>“fun” introduction discussion assignments</a:t>
            </a:r>
          </a:p>
        </p:txBody>
      </p:sp>
      <p:sp>
        <p:nvSpPr>
          <p:cNvPr id="3" name="Content Placeholder 2">
            <a:extLst>
              <a:ext uri="{FF2B5EF4-FFF2-40B4-BE49-F238E27FC236}">
                <a16:creationId xmlns:a16="http://schemas.microsoft.com/office/drawing/2014/main" id="{99E8D3BD-A40F-4552-A76C-9E785EEF1207}"/>
              </a:ext>
            </a:extLst>
          </p:cNvPr>
          <p:cNvSpPr>
            <a:spLocks noGrp="1"/>
          </p:cNvSpPr>
          <p:nvPr>
            <p:ph idx="1"/>
          </p:nvPr>
        </p:nvSpPr>
        <p:spPr/>
        <p:txBody>
          <a:bodyPr>
            <a:normAutofit fontScale="70000" lnSpcReduction="20000"/>
          </a:bodyPr>
          <a:lstStyle/>
          <a:p>
            <a:r>
              <a:rPr lang="en-US" dirty="0">
                <a:latin typeface="Calibri" panose="020F0502020204030204" pitchFamily="34" charset="0"/>
                <a:cs typeface="Times New Roman" panose="02020603050405020304" pitchFamily="18" charset="0"/>
              </a:rPr>
              <a:t>Ask that they share something uninteresting about themselves (a twist on the classic)</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Ask that they introduce themselves using only emojis. (Students then have to guess what each other's emoji chains mean.)</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Ask for video introductions</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Ask students to share a picture with their introduction- can be of them doing a fun activity or something meaningful to them </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Ask students to share something related to course content (e.g. for a leadership class, you can ask students to find a good movie speech to share which can then be discussed later in the semester)</a:t>
            </a:r>
          </a:p>
        </p:txBody>
      </p:sp>
    </p:spTree>
    <p:extLst>
      <p:ext uri="{BB962C8B-B14F-4D97-AF65-F5344CB8AC3E}">
        <p14:creationId xmlns:p14="http://schemas.microsoft.com/office/powerpoint/2010/main" val="2225013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D7F4-4CB2-48DB-A64B-40CB743A7F6D}"/>
              </a:ext>
            </a:extLst>
          </p:cNvPr>
          <p:cNvSpPr>
            <a:spLocks noGrp="1"/>
          </p:cNvSpPr>
          <p:nvPr>
            <p:ph type="title"/>
          </p:nvPr>
        </p:nvSpPr>
        <p:spPr/>
        <p:txBody>
          <a:bodyPr>
            <a:normAutofit fontScale="90000"/>
          </a:bodyPr>
          <a:lstStyle/>
          <a:p>
            <a:r>
              <a:rPr lang="en-US" dirty="0"/>
              <a:t>Some practical tips and helpful hints-6</a:t>
            </a:r>
            <a:br>
              <a:rPr lang="en-US" dirty="0"/>
            </a:br>
            <a:r>
              <a:rPr lang="en-US" i="1" dirty="0"/>
              <a:t>Using discussions with F2F classes</a:t>
            </a:r>
          </a:p>
        </p:txBody>
      </p:sp>
      <p:sp>
        <p:nvSpPr>
          <p:cNvPr id="3" name="Content Placeholder 2">
            <a:extLst>
              <a:ext uri="{FF2B5EF4-FFF2-40B4-BE49-F238E27FC236}">
                <a16:creationId xmlns:a16="http://schemas.microsoft.com/office/drawing/2014/main" id="{99E8D3BD-A40F-4552-A76C-9E785EEF1207}"/>
              </a:ext>
            </a:extLst>
          </p:cNvPr>
          <p:cNvSpPr>
            <a:spLocks noGrp="1"/>
          </p:cNvSpPr>
          <p:nvPr>
            <p:ph idx="1"/>
          </p:nvPr>
        </p:nvSpPr>
        <p:spPr/>
        <p:txBody>
          <a:bodyPr>
            <a:normAutofit fontScale="85000" lnSpcReduction="20000"/>
          </a:bodyPr>
          <a:lstStyle/>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Can be used for hybrid and F2F classes as well </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Ask students to submit their “minute” papers on a discussion board right after a class. This way they can see each others’ work and reflect on it</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Can be used for collaborative note taking</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Use in addition to class discussions as many introverted students may be more comfortable in this format.</a:t>
            </a:r>
          </a:p>
        </p:txBody>
      </p:sp>
    </p:spTree>
    <p:extLst>
      <p:ext uri="{BB962C8B-B14F-4D97-AF65-F5344CB8AC3E}">
        <p14:creationId xmlns:p14="http://schemas.microsoft.com/office/powerpoint/2010/main" val="3005441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3916EC-8B7C-4EF5-B770-317ED9B7F819}"/>
              </a:ext>
            </a:extLst>
          </p:cNvPr>
          <p:cNvPicPr>
            <a:picLocks noChangeAspect="1"/>
          </p:cNvPicPr>
          <p:nvPr/>
        </p:nvPicPr>
        <p:blipFill>
          <a:blip r:embed="rId2"/>
          <a:stretch>
            <a:fillRect/>
          </a:stretch>
        </p:blipFill>
        <p:spPr>
          <a:xfrm>
            <a:off x="-1" y="0"/>
            <a:ext cx="6571707" cy="3233531"/>
          </a:xfrm>
          <a:prstGeom prst="rect">
            <a:avLst/>
          </a:prstGeom>
        </p:spPr>
      </p:pic>
      <p:pic>
        <p:nvPicPr>
          <p:cNvPr id="9" name="Picture 8">
            <a:extLst>
              <a:ext uri="{FF2B5EF4-FFF2-40B4-BE49-F238E27FC236}">
                <a16:creationId xmlns:a16="http://schemas.microsoft.com/office/drawing/2014/main" id="{EB454BEC-2133-429E-94F8-5CB94D4E26FA}"/>
              </a:ext>
            </a:extLst>
          </p:cNvPr>
          <p:cNvPicPr>
            <a:picLocks noChangeAspect="1"/>
          </p:cNvPicPr>
          <p:nvPr/>
        </p:nvPicPr>
        <p:blipFill>
          <a:blip r:embed="rId3"/>
          <a:stretch>
            <a:fillRect/>
          </a:stretch>
        </p:blipFill>
        <p:spPr>
          <a:xfrm>
            <a:off x="5520409" y="3233531"/>
            <a:ext cx="6671591" cy="3624470"/>
          </a:xfrm>
          <a:prstGeom prst="rect">
            <a:avLst/>
          </a:prstGeom>
        </p:spPr>
      </p:pic>
    </p:spTree>
    <p:extLst>
      <p:ext uri="{BB962C8B-B14F-4D97-AF65-F5344CB8AC3E}">
        <p14:creationId xmlns:p14="http://schemas.microsoft.com/office/powerpoint/2010/main" val="754113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8826-9FA8-4356-8EDD-1FC6181AB76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A2713C5-9F5A-468E-960E-CF1D62D4CF8E}"/>
              </a:ext>
            </a:extLst>
          </p:cNvPr>
          <p:cNvSpPr>
            <a:spLocks noGrp="1"/>
          </p:cNvSpPr>
          <p:nvPr>
            <p:ph idx="1"/>
          </p:nvPr>
        </p:nvSpPr>
        <p:spPr>
          <a:xfrm>
            <a:off x="224422" y="1600203"/>
            <a:ext cx="11717780" cy="1474301"/>
          </a:xfrm>
        </p:spPr>
        <p:txBody>
          <a:bodyPr>
            <a:normAutofit/>
          </a:bodyPr>
          <a:lstStyle/>
          <a:p>
            <a:r>
              <a:rPr lang="en-US" sz="2400" dirty="0"/>
              <a:t>Overview of Discussions (15 mins)</a:t>
            </a:r>
          </a:p>
          <a:p>
            <a:r>
              <a:rPr lang="en-US" sz="2400" dirty="0"/>
              <a:t>Discussion on Discussions (5-10 mins)</a:t>
            </a:r>
          </a:p>
        </p:txBody>
      </p:sp>
    </p:spTree>
    <p:extLst>
      <p:ext uri="{BB962C8B-B14F-4D97-AF65-F5344CB8AC3E}">
        <p14:creationId xmlns:p14="http://schemas.microsoft.com/office/powerpoint/2010/main" val="380457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B83E5-8F4D-447C-BF98-56B00CC93C73}"/>
              </a:ext>
            </a:extLst>
          </p:cNvPr>
          <p:cNvSpPr>
            <a:spLocks noGrp="1"/>
          </p:cNvSpPr>
          <p:nvPr>
            <p:ph type="title"/>
          </p:nvPr>
        </p:nvSpPr>
        <p:spPr/>
        <p:txBody>
          <a:bodyPr/>
          <a:lstStyle/>
          <a:p>
            <a:r>
              <a:rPr lang="en-US" dirty="0"/>
              <a:t>Google doc to brainstorm</a:t>
            </a:r>
          </a:p>
        </p:txBody>
      </p:sp>
      <p:sp>
        <p:nvSpPr>
          <p:cNvPr id="4" name="Content Placeholder 3">
            <a:extLst>
              <a:ext uri="{FF2B5EF4-FFF2-40B4-BE49-F238E27FC236}">
                <a16:creationId xmlns:a16="http://schemas.microsoft.com/office/drawing/2014/main" id="{EF94B4BE-C243-434E-983E-71C1A6EF7EF7}"/>
              </a:ext>
            </a:extLst>
          </p:cNvPr>
          <p:cNvSpPr>
            <a:spLocks noGrp="1"/>
          </p:cNvSpPr>
          <p:nvPr>
            <p:ph idx="1"/>
          </p:nvPr>
        </p:nvSpPr>
        <p:spPr/>
        <p:txBody>
          <a:bodyPr/>
          <a:lstStyle/>
          <a:p>
            <a:r>
              <a:rPr lang="en-US">
                <a:hlinkClick r:id="rId2"/>
              </a:rPr>
              <a:t>https://docs.google.com/spreadsheets/d/1oLSAiof85-z4aKKYWoLzfEF3li4fOTndYN5CVNYXgn8/edit?usp=sharing</a:t>
            </a:r>
            <a:r>
              <a:rPr lang="en-US"/>
              <a:t> </a:t>
            </a:r>
          </a:p>
        </p:txBody>
      </p:sp>
    </p:spTree>
    <p:extLst>
      <p:ext uri="{BB962C8B-B14F-4D97-AF65-F5344CB8AC3E}">
        <p14:creationId xmlns:p14="http://schemas.microsoft.com/office/powerpoint/2010/main" val="31749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05AC-230A-4DC3-8543-F8DC13D6879F}"/>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D76FB99D-F68A-41D6-8D48-D91443BAC2BB}"/>
              </a:ext>
            </a:extLst>
          </p:cNvPr>
          <p:cNvSpPr>
            <a:spLocks noGrp="1"/>
          </p:cNvSpPr>
          <p:nvPr>
            <p:ph idx="1"/>
          </p:nvPr>
        </p:nvSpPr>
        <p:spPr/>
        <p:txBody>
          <a:bodyPr/>
          <a:lstStyle/>
          <a:p>
            <a:r>
              <a:rPr lang="en-US" dirty="0">
                <a:hlinkClick r:id="rId2"/>
              </a:rPr>
              <a:t>Online Discussion Worksheet</a:t>
            </a:r>
            <a:endParaRPr lang="en-US" dirty="0"/>
          </a:p>
          <a:p>
            <a:r>
              <a:rPr lang="en-US" dirty="0">
                <a:hlinkClick r:id="rId3"/>
              </a:rPr>
              <a:t>Detailed Piazza info</a:t>
            </a:r>
            <a:endParaRPr lang="en-US" dirty="0"/>
          </a:p>
          <a:p>
            <a:r>
              <a:rPr lang="en-US" dirty="0">
                <a:hlinkClick r:id="rId4"/>
              </a:rPr>
              <a:t>General info on Discussion Boards </a:t>
            </a:r>
            <a:endParaRPr lang="en-US" dirty="0"/>
          </a:p>
          <a:p>
            <a:r>
              <a:rPr lang="en-US" dirty="0">
                <a:hlinkClick r:id="rId5"/>
              </a:rPr>
              <a:t>Collaborative note-taking</a:t>
            </a:r>
            <a:endParaRPr lang="en-US" dirty="0"/>
          </a:p>
          <a:p>
            <a:r>
              <a:rPr lang="en-US" dirty="0">
                <a:hlinkClick r:id="rId6"/>
              </a:rPr>
              <a:t>10 tips for effective discussions </a:t>
            </a:r>
            <a:endParaRPr lang="en-US" dirty="0"/>
          </a:p>
        </p:txBody>
      </p:sp>
    </p:spTree>
    <p:extLst>
      <p:ext uri="{BB962C8B-B14F-4D97-AF65-F5344CB8AC3E}">
        <p14:creationId xmlns:p14="http://schemas.microsoft.com/office/powerpoint/2010/main" val="3354831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BA72-81A8-47D7-94AB-3AF1E9A92BC3}"/>
              </a:ext>
            </a:extLst>
          </p:cNvPr>
          <p:cNvSpPr>
            <a:spLocks noGrp="1"/>
          </p:cNvSpPr>
          <p:nvPr>
            <p:ph type="title"/>
          </p:nvPr>
        </p:nvSpPr>
        <p:spPr>
          <a:xfrm>
            <a:off x="224422" y="274639"/>
            <a:ext cx="11717780" cy="1143000"/>
          </a:xfrm>
        </p:spPr>
        <p:txBody>
          <a:bodyPr anchor="ctr">
            <a:normAutofit/>
          </a:bodyPr>
          <a:lstStyle/>
          <a:p>
            <a:pPr>
              <a:lnSpc>
                <a:spcPct val="90000"/>
              </a:lnSpc>
            </a:pPr>
            <a:r>
              <a:rPr lang="en-US" sz="3700" dirty="0"/>
              <a:t>And don’t forget – we have a Canvas board for you to leave comments on…</a:t>
            </a:r>
          </a:p>
        </p:txBody>
      </p:sp>
      <p:pic>
        <p:nvPicPr>
          <p:cNvPr id="5" name="Picture 4" descr="A person with his eyes closed&#10;&#10;Description automatically generated with low confidence">
            <a:extLst>
              <a:ext uri="{FF2B5EF4-FFF2-40B4-BE49-F238E27FC236}">
                <a16:creationId xmlns:a16="http://schemas.microsoft.com/office/drawing/2014/main" id="{1B415B9C-C0A8-4EE1-8124-BF17E8840F57}"/>
              </a:ext>
            </a:extLst>
          </p:cNvPr>
          <p:cNvPicPr>
            <a:picLocks noChangeAspect="1"/>
          </p:cNvPicPr>
          <p:nvPr/>
        </p:nvPicPr>
        <p:blipFill rotWithShape="1">
          <a:blip r:embed="rId2"/>
          <a:srcRect l="624" r="2620" b="-3"/>
          <a:stretch/>
        </p:blipFill>
        <p:spPr>
          <a:xfrm>
            <a:off x="2622133" y="1417640"/>
            <a:ext cx="6853171" cy="4710322"/>
          </a:xfrm>
          <a:prstGeom prst="rect">
            <a:avLst/>
          </a:prstGeom>
          <a:noFill/>
        </p:spPr>
      </p:pic>
    </p:spTree>
    <p:extLst>
      <p:ext uri="{BB962C8B-B14F-4D97-AF65-F5344CB8AC3E}">
        <p14:creationId xmlns:p14="http://schemas.microsoft.com/office/powerpoint/2010/main" val="112736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E22B-51DC-466E-BD89-51FDE1A14B23}"/>
              </a:ext>
            </a:extLst>
          </p:cNvPr>
          <p:cNvSpPr>
            <a:spLocks noGrp="1"/>
          </p:cNvSpPr>
          <p:nvPr>
            <p:ph type="title"/>
          </p:nvPr>
        </p:nvSpPr>
        <p:spPr/>
        <p:txBody>
          <a:bodyPr/>
          <a:lstStyle/>
          <a:p>
            <a:r>
              <a:rPr lang="en-US" dirty="0"/>
              <a:t>Utility?</a:t>
            </a:r>
          </a:p>
        </p:txBody>
      </p:sp>
      <p:sp>
        <p:nvSpPr>
          <p:cNvPr id="3" name="Content Placeholder 2">
            <a:extLst>
              <a:ext uri="{FF2B5EF4-FFF2-40B4-BE49-F238E27FC236}">
                <a16:creationId xmlns:a16="http://schemas.microsoft.com/office/drawing/2014/main" id="{A911A69E-241D-480F-9D23-FF946135C813}"/>
              </a:ext>
            </a:extLst>
          </p:cNvPr>
          <p:cNvSpPr>
            <a:spLocks noGrp="1"/>
          </p:cNvSpPr>
          <p:nvPr>
            <p:ph idx="1"/>
          </p:nvPr>
        </p:nvSpPr>
        <p:spPr/>
        <p:txBody>
          <a:bodyPr>
            <a:normAutofit fontScale="92500" lnSpcReduction="20000"/>
          </a:bodyPr>
          <a:lstStyle/>
          <a:p>
            <a:r>
              <a:rPr lang="en-US" sz="2800" dirty="0"/>
              <a:t>A way to </a:t>
            </a:r>
            <a:r>
              <a:rPr lang="en-US" sz="2800" b="1" dirty="0"/>
              <a:t>“humanize” </a:t>
            </a:r>
            <a:r>
              <a:rPr lang="en-US" sz="2800" dirty="0"/>
              <a:t>online learning.</a:t>
            </a:r>
          </a:p>
          <a:p>
            <a:r>
              <a:rPr lang="en-US" sz="2800" dirty="0"/>
              <a:t>Create a </a:t>
            </a:r>
            <a:r>
              <a:rPr lang="en-US" sz="2800" b="1" dirty="0"/>
              <a:t>social presence </a:t>
            </a:r>
            <a:r>
              <a:rPr lang="en-US" sz="2800" dirty="0"/>
              <a:t>in an online course along with a sense of community. </a:t>
            </a:r>
          </a:p>
          <a:p>
            <a:r>
              <a:rPr lang="en-US" sz="2800" dirty="0"/>
              <a:t>Can </a:t>
            </a:r>
            <a:r>
              <a:rPr lang="en-US" sz="2800" b="1" dirty="0"/>
              <a:t>improve student learning </a:t>
            </a:r>
            <a:r>
              <a:rPr lang="en-US" sz="2800" dirty="0"/>
              <a:t>and </a:t>
            </a:r>
            <a:r>
              <a:rPr lang="en-US" sz="2800" b="1" dirty="0"/>
              <a:t>lead to increased satisfaction </a:t>
            </a:r>
            <a:r>
              <a:rPr lang="en-US" sz="2800" dirty="0"/>
              <a:t>with the course.</a:t>
            </a:r>
          </a:p>
          <a:p>
            <a:r>
              <a:rPr lang="en-US" sz="2800" dirty="0"/>
              <a:t>Can </a:t>
            </a:r>
            <a:r>
              <a:rPr lang="en-US" sz="2800" b="1" dirty="0"/>
              <a:t>help students who might feel overwhelmed </a:t>
            </a:r>
            <a:r>
              <a:rPr lang="en-US" sz="2800" dirty="0"/>
              <a:t>by the online format as they see they are not alone but are in it together. </a:t>
            </a:r>
          </a:p>
          <a:p>
            <a:r>
              <a:rPr lang="en-US" sz="2800" dirty="0"/>
              <a:t>Provides a collaborative learning experience that </a:t>
            </a:r>
            <a:r>
              <a:rPr lang="en-US" sz="2800" b="1" dirty="0"/>
              <a:t>promotes deeper understanding and learning.</a:t>
            </a:r>
          </a:p>
          <a:p>
            <a:r>
              <a:rPr lang="en-US" sz="2800" dirty="0"/>
              <a:t>Asynchronous online discussions lead to </a:t>
            </a:r>
            <a:r>
              <a:rPr lang="en-US" sz="2800" b="1" dirty="0"/>
              <a:t>wider participation.</a:t>
            </a:r>
          </a:p>
          <a:p>
            <a:r>
              <a:rPr lang="en-US" sz="2800" dirty="0"/>
              <a:t>Asynchronous online discussions allow students </a:t>
            </a:r>
            <a:r>
              <a:rPr lang="en-US" sz="2800" b="1" dirty="0"/>
              <a:t>time to think</a:t>
            </a:r>
            <a:r>
              <a:rPr lang="en-US" sz="2800" dirty="0"/>
              <a:t> before responding and to edit their responses before sharing them with others.</a:t>
            </a:r>
          </a:p>
        </p:txBody>
      </p:sp>
    </p:spTree>
    <p:extLst>
      <p:ext uri="{BB962C8B-B14F-4D97-AF65-F5344CB8AC3E}">
        <p14:creationId xmlns:p14="http://schemas.microsoft.com/office/powerpoint/2010/main" val="2871133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6A63-64AE-4C0C-B6C8-30FE93C9B057}"/>
              </a:ext>
            </a:extLst>
          </p:cNvPr>
          <p:cNvSpPr>
            <a:spLocks noGrp="1"/>
          </p:cNvSpPr>
          <p:nvPr>
            <p:ph type="title"/>
          </p:nvPr>
        </p:nvSpPr>
        <p:spPr/>
        <p:txBody>
          <a:bodyPr>
            <a:normAutofit/>
          </a:bodyPr>
          <a:lstStyle/>
          <a:p>
            <a:r>
              <a:rPr lang="en-US" dirty="0"/>
              <a:t>Main Uses </a:t>
            </a:r>
          </a:p>
        </p:txBody>
      </p:sp>
      <p:sp>
        <p:nvSpPr>
          <p:cNvPr id="3" name="Content Placeholder 2">
            <a:extLst>
              <a:ext uri="{FF2B5EF4-FFF2-40B4-BE49-F238E27FC236}">
                <a16:creationId xmlns:a16="http://schemas.microsoft.com/office/drawing/2014/main" id="{1356636D-BEBB-4F4E-A204-7B482D463269}"/>
              </a:ext>
            </a:extLst>
          </p:cNvPr>
          <p:cNvSpPr>
            <a:spLocks noGrp="1"/>
          </p:cNvSpPr>
          <p:nvPr>
            <p:ph idx="1"/>
          </p:nvPr>
        </p:nvSpPr>
        <p:spPr>
          <a:xfrm>
            <a:off x="224422" y="3243770"/>
            <a:ext cx="11717780" cy="1718538"/>
          </a:xfrm>
        </p:spPr>
        <p:txBody>
          <a:bodyPr>
            <a:normAutofit/>
          </a:bodyPr>
          <a:lstStyle/>
          <a:p>
            <a:pPr marL="0" marR="0" indent="0">
              <a:lnSpc>
                <a:spcPct val="107000"/>
              </a:lnSpc>
              <a:spcBef>
                <a:spcPts val="0"/>
              </a:spcBef>
              <a:spcAft>
                <a:spcPts val="800"/>
              </a:spcAft>
              <a:buNone/>
            </a:pPr>
            <a:r>
              <a:rPr lang="en-US" sz="3200" dirty="0"/>
              <a:t>Assignments         Teamwork           Community       Informational</a:t>
            </a:r>
          </a:p>
          <a:p>
            <a:endParaRPr lang="en-US" sz="3200" dirty="0"/>
          </a:p>
          <a:p>
            <a:endParaRPr lang="en-US" sz="3200" dirty="0"/>
          </a:p>
          <a:p>
            <a:endParaRPr lang="en-US" dirty="0"/>
          </a:p>
        </p:txBody>
      </p:sp>
      <p:pic>
        <p:nvPicPr>
          <p:cNvPr id="5" name="Graphic 4" descr="Storytelling with solid fill">
            <a:extLst>
              <a:ext uri="{FF2B5EF4-FFF2-40B4-BE49-F238E27FC236}">
                <a16:creationId xmlns:a16="http://schemas.microsoft.com/office/drawing/2014/main" id="{E5BE6ED0-EA48-4EF8-884D-A2F1005013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5252" y="1792354"/>
            <a:ext cx="914400" cy="914400"/>
          </a:xfrm>
          <a:prstGeom prst="rect">
            <a:avLst/>
          </a:prstGeom>
        </p:spPr>
      </p:pic>
      <p:pic>
        <p:nvPicPr>
          <p:cNvPr id="7" name="Graphic 6" descr="Questions with solid fill">
            <a:extLst>
              <a:ext uri="{FF2B5EF4-FFF2-40B4-BE49-F238E27FC236}">
                <a16:creationId xmlns:a16="http://schemas.microsoft.com/office/drawing/2014/main" id="{3FE9643F-0C21-4E03-8905-997568206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15017" y="1840562"/>
            <a:ext cx="914400" cy="914400"/>
          </a:xfrm>
          <a:prstGeom prst="rect">
            <a:avLst/>
          </a:prstGeom>
        </p:spPr>
      </p:pic>
      <p:pic>
        <p:nvPicPr>
          <p:cNvPr id="9" name="Graphic 8" descr="Neighborhood with solid fill">
            <a:extLst>
              <a:ext uri="{FF2B5EF4-FFF2-40B4-BE49-F238E27FC236}">
                <a16:creationId xmlns:a16="http://schemas.microsoft.com/office/drawing/2014/main" id="{A695E6C5-7648-426F-8B02-FB0019708E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1253" y="1840562"/>
            <a:ext cx="914400" cy="914400"/>
          </a:xfrm>
          <a:prstGeom prst="rect">
            <a:avLst/>
          </a:prstGeom>
        </p:spPr>
      </p:pic>
      <p:pic>
        <p:nvPicPr>
          <p:cNvPr id="11" name="Graphic 10" descr="Group with solid fill">
            <a:extLst>
              <a:ext uri="{FF2B5EF4-FFF2-40B4-BE49-F238E27FC236}">
                <a16:creationId xmlns:a16="http://schemas.microsoft.com/office/drawing/2014/main" id="{2EAAF4FC-FFB5-48FF-BFC1-41D9C98C4F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4711" y="1840562"/>
            <a:ext cx="914400" cy="914400"/>
          </a:xfrm>
          <a:prstGeom prst="rect">
            <a:avLst/>
          </a:prstGeom>
        </p:spPr>
      </p:pic>
    </p:spTree>
    <p:extLst>
      <p:ext uri="{BB962C8B-B14F-4D97-AF65-F5344CB8AC3E}">
        <p14:creationId xmlns:p14="http://schemas.microsoft.com/office/powerpoint/2010/main" val="2047743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F44F-71D3-4624-8A51-B2905F4AA110}"/>
              </a:ext>
            </a:extLst>
          </p:cNvPr>
          <p:cNvSpPr>
            <a:spLocks noGrp="1"/>
          </p:cNvSpPr>
          <p:nvPr>
            <p:ph type="title"/>
          </p:nvPr>
        </p:nvSpPr>
        <p:spPr>
          <a:xfrm>
            <a:off x="224422" y="62605"/>
            <a:ext cx="11717780" cy="560248"/>
          </a:xfrm>
        </p:spPr>
        <p:txBody>
          <a:bodyPr anchor="ctr">
            <a:normAutofit fontScale="90000"/>
          </a:bodyPr>
          <a:lstStyle/>
          <a:p>
            <a:r>
              <a:rPr lang="en-US" dirty="0"/>
              <a:t>Use: Assignments </a:t>
            </a:r>
          </a:p>
        </p:txBody>
      </p:sp>
      <p:sp>
        <p:nvSpPr>
          <p:cNvPr id="3" name="Content Placeholder 2">
            <a:extLst>
              <a:ext uri="{FF2B5EF4-FFF2-40B4-BE49-F238E27FC236}">
                <a16:creationId xmlns:a16="http://schemas.microsoft.com/office/drawing/2014/main" id="{D766428C-3703-4239-8D8E-FF223DE185F5}"/>
              </a:ext>
            </a:extLst>
          </p:cNvPr>
          <p:cNvSpPr>
            <a:spLocks noGrp="1"/>
          </p:cNvSpPr>
          <p:nvPr>
            <p:ph sz="half" idx="1"/>
          </p:nvPr>
        </p:nvSpPr>
        <p:spPr>
          <a:xfrm>
            <a:off x="0" y="1166017"/>
            <a:ext cx="12091386" cy="4932942"/>
          </a:xfrm>
        </p:spPr>
        <p:txBody>
          <a:bodyPr>
            <a:normAutofit/>
          </a:bodyPr>
          <a:lstStyle/>
          <a:p>
            <a:pPr marL="0" marR="0">
              <a:lnSpc>
                <a:spcPct val="90000"/>
              </a:lnSpc>
              <a:spcBef>
                <a:spcPts val="0"/>
              </a:spcBef>
              <a:spcAft>
                <a:spcPts val="800"/>
              </a:spcAft>
            </a:pPr>
            <a:r>
              <a:rPr lang="en-US" sz="2000" dirty="0">
                <a:effectLst/>
              </a:rPr>
              <a:t>Students post their responses to the prompt. Other students read and reply to them with the aim being that students learn from each other.</a:t>
            </a:r>
          </a:p>
          <a:p>
            <a:pPr marL="0" marR="0">
              <a:lnSpc>
                <a:spcPct val="90000"/>
              </a:lnSpc>
              <a:spcBef>
                <a:spcPts val="0"/>
              </a:spcBef>
              <a:spcAft>
                <a:spcPts val="800"/>
              </a:spcAft>
            </a:pPr>
            <a:endParaRPr lang="en-US" sz="2000" dirty="0">
              <a:effectLst/>
            </a:endParaRPr>
          </a:p>
          <a:p>
            <a:pPr marL="0" marR="0">
              <a:lnSpc>
                <a:spcPct val="90000"/>
              </a:lnSpc>
              <a:spcBef>
                <a:spcPts val="0"/>
              </a:spcBef>
              <a:spcAft>
                <a:spcPts val="800"/>
              </a:spcAft>
            </a:pPr>
            <a:r>
              <a:rPr lang="en-US" sz="2000" dirty="0">
                <a:effectLst/>
              </a:rPr>
              <a:t>These are often “threaded discussions”. These are where the instructor/leader posts one or multiple questions and participants reply to the question as well as each other’s posts as continuous “thread”. </a:t>
            </a:r>
          </a:p>
          <a:p>
            <a:pPr marL="0" marR="0">
              <a:lnSpc>
                <a:spcPct val="90000"/>
              </a:lnSpc>
              <a:spcBef>
                <a:spcPts val="0"/>
              </a:spcBef>
              <a:spcAft>
                <a:spcPts val="800"/>
              </a:spcAft>
            </a:pPr>
            <a:endParaRPr lang="en-US" sz="2000" dirty="0">
              <a:effectLst/>
            </a:endParaRPr>
          </a:p>
          <a:p>
            <a:pPr marL="0">
              <a:lnSpc>
                <a:spcPct val="90000"/>
              </a:lnSpc>
              <a:spcBef>
                <a:spcPts val="0"/>
              </a:spcBef>
              <a:spcAft>
                <a:spcPts val="800"/>
              </a:spcAft>
            </a:pPr>
            <a:r>
              <a:rPr lang="en-US" sz="2000" u="sng" dirty="0">
                <a:effectLst/>
              </a:rPr>
              <a:t>Some </a:t>
            </a:r>
            <a:r>
              <a:rPr lang="en-US" sz="2000" u="sng" dirty="0"/>
              <a:t>types</a:t>
            </a:r>
            <a:r>
              <a:rPr lang="en-US" sz="2000" u="sng" dirty="0">
                <a:effectLst/>
              </a:rPr>
              <a:t> of discussion assignments:</a:t>
            </a:r>
          </a:p>
          <a:p>
            <a:pPr marL="571500" lvl="1" indent="-457200">
              <a:lnSpc>
                <a:spcPct val="90000"/>
              </a:lnSpc>
              <a:spcBef>
                <a:spcPts val="0"/>
              </a:spcBef>
              <a:spcAft>
                <a:spcPts val="800"/>
              </a:spcAft>
              <a:buFont typeface="+mj-lt"/>
              <a:buAutoNum type="arabicPeriod"/>
            </a:pPr>
            <a:r>
              <a:rPr lang="en-US" sz="2000" b="1" dirty="0">
                <a:effectLst/>
              </a:rPr>
              <a:t>Question and Answer: </a:t>
            </a:r>
            <a:r>
              <a:rPr lang="en-US" sz="2000" dirty="0"/>
              <a:t>Q</a:t>
            </a:r>
            <a:r>
              <a:rPr lang="en-US" sz="2000" dirty="0">
                <a:effectLst/>
              </a:rPr>
              <a:t>uestion is posted, students are asked to respond to it and other students’ responses. Word limits and other instructions can be provided. </a:t>
            </a:r>
          </a:p>
          <a:p>
            <a:pPr marL="571500" lvl="1" indent="-457200">
              <a:lnSpc>
                <a:spcPct val="90000"/>
              </a:lnSpc>
              <a:spcBef>
                <a:spcPts val="0"/>
              </a:spcBef>
              <a:spcAft>
                <a:spcPts val="800"/>
              </a:spcAft>
              <a:buFont typeface="+mj-lt"/>
              <a:buAutoNum type="arabicPeriod"/>
            </a:pPr>
            <a:r>
              <a:rPr lang="en-US" sz="2000" b="1" dirty="0">
                <a:effectLst/>
              </a:rPr>
              <a:t>Assignment with a “peer review”:  </a:t>
            </a:r>
            <a:r>
              <a:rPr lang="en-US" sz="2000" dirty="0">
                <a:effectLst/>
              </a:rPr>
              <a:t>Students post their assignments </a:t>
            </a:r>
            <a:r>
              <a:rPr lang="en-US" sz="2000" i="1" dirty="0">
                <a:effectLst/>
              </a:rPr>
              <a:t>before </a:t>
            </a:r>
            <a:r>
              <a:rPr lang="en-US" sz="2000" dirty="0">
                <a:effectLst/>
              </a:rPr>
              <a:t>they can see others’ assignments. They provide feedback to each other following a rubric or outline. </a:t>
            </a:r>
          </a:p>
          <a:p>
            <a:pPr marL="571500" lvl="1" indent="-457200">
              <a:lnSpc>
                <a:spcPct val="90000"/>
              </a:lnSpc>
              <a:spcBef>
                <a:spcPts val="0"/>
              </a:spcBef>
              <a:spcAft>
                <a:spcPts val="800"/>
              </a:spcAft>
              <a:buFont typeface="+mj-lt"/>
              <a:buAutoNum type="arabicPeriod"/>
            </a:pPr>
            <a:r>
              <a:rPr lang="en-US" sz="2000" b="1" dirty="0">
                <a:effectLst/>
              </a:rPr>
              <a:t>Writing Emphasis Course Assignment: </a:t>
            </a:r>
            <a:r>
              <a:rPr lang="en-US" sz="2000" dirty="0">
                <a:effectLst/>
              </a:rPr>
              <a:t>A detailed prompt is provided with a higher word limit and where responses are likely to vary. Instructor does need to provided detailed feedback on writing quality. If the feedback is provided as a response-post , other students can see that as well and reflect on it. </a:t>
            </a:r>
          </a:p>
        </p:txBody>
      </p:sp>
    </p:spTree>
    <p:extLst>
      <p:ext uri="{BB962C8B-B14F-4D97-AF65-F5344CB8AC3E}">
        <p14:creationId xmlns:p14="http://schemas.microsoft.com/office/powerpoint/2010/main" val="3317142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F44F-71D3-4624-8A51-B2905F4AA110}"/>
              </a:ext>
            </a:extLst>
          </p:cNvPr>
          <p:cNvSpPr>
            <a:spLocks noGrp="1"/>
          </p:cNvSpPr>
          <p:nvPr>
            <p:ph type="title"/>
          </p:nvPr>
        </p:nvSpPr>
        <p:spPr>
          <a:xfrm>
            <a:off x="224422" y="-26848"/>
            <a:ext cx="11717780" cy="729213"/>
          </a:xfrm>
        </p:spPr>
        <p:txBody>
          <a:bodyPr>
            <a:normAutofit fontScale="90000"/>
          </a:bodyPr>
          <a:lstStyle/>
          <a:p>
            <a:r>
              <a:rPr lang="en-US" dirty="0"/>
              <a:t>Use: Teamwork</a:t>
            </a:r>
          </a:p>
        </p:txBody>
      </p:sp>
      <p:sp>
        <p:nvSpPr>
          <p:cNvPr id="3" name="Content Placeholder 2">
            <a:extLst>
              <a:ext uri="{FF2B5EF4-FFF2-40B4-BE49-F238E27FC236}">
                <a16:creationId xmlns:a16="http://schemas.microsoft.com/office/drawing/2014/main" id="{D766428C-3703-4239-8D8E-FF223DE185F5}"/>
              </a:ext>
            </a:extLst>
          </p:cNvPr>
          <p:cNvSpPr>
            <a:spLocks noGrp="1"/>
          </p:cNvSpPr>
          <p:nvPr>
            <p:ph idx="1"/>
          </p:nvPr>
        </p:nvSpPr>
        <p:spPr>
          <a:xfrm>
            <a:off x="224422" y="821635"/>
            <a:ext cx="11717780" cy="5137599"/>
          </a:xfrm>
        </p:spPr>
        <p:txBody>
          <a:bodyPr>
            <a:normAutofit/>
          </a:bodyPr>
          <a:lstStyle/>
          <a:p>
            <a:pPr marL="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If you use team assignments or projects in your course, you could create discussion spaces where team members can conduct their own team discussions without other teams “spying” on them</a:t>
            </a:r>
          </a:p>
          <a:p>
            <a:pPr marL="0">
              <a:lnSpc>
                <a:spcPct val="107000"/>
              </a:lnSpc>
              <a:spcBef>
                <a:spcPts val="0"/>
              </a:spcBef>
              <a:spcAft>
                <a:spcPts val="800"/>
              </a:spcAft>
            </a:pPr>
            <a:endParaRPr lang="en-US" sz="2800" dirty="0">
              <a:latin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Canvas allows you to create almost a “course-within-a-course” with their own discussion space, announcement board, file sharing space etc. </a:t>
            </a:r>
          </a:p>
          <a:p>
            <a:pPr marL="0" indent="0">
              <a:lnSpc>
                <a:spcPct val="107000"/>
              </a:lnSpc>
              <a:spcBef>
                <a:spcPts val="0"/>
              </a:spcBef>
              <a:spcAft>
                <a:spcPts val="800"/>
              </a:spcAft>
              <a:buNone/>
            </a:pPr>
            <a:endParaRPr lang="en-US" sz="2800" dirty="0">
              <a:latin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You can also use it for smaller group discussions if you have a larger class </a:t>
            </a:r>
          </a:p>
          <a:p>
            <a:pPr marL="0" marR="0">
              <a:lnSpc>
                <a:spcPct val="107000"/>
              </a:lnSpc>
              <a:spcBef>
                <a:spcPts val="0"/>
              </a:spcBef>
              <a:spcAft>
                <a:spcPts val="800"/>
              </a:spcAft>
            </a:pPr>
            <a:endParaRPr lang="en-US" sz="4400" dirty="0"/>
          </a:p>
        </p:txBody>
      </p:sp>
    </p:spTree>
    <p:extLst>
      <p:ext uri="{BB962C8B-B14F-4D97-AF65-F5344CB8AC3E}">
        <p14:creationId xmlns:p14="http://schemas.microsoft.com/office/powerpoint/2010/main" val="239168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F44F-71D3-4624-8A51-B2905F4AA110}"/>
              </a:ext>
            </a:extLst>
          </p:cNvPr>
          <p:cNvSpPr>
            <a:spLocks noGrp="1"/>
          </p:cNvSpPr>
          <p:nvPr>
            <p:ph type="title"/>
          </p:nvPr>
        </p:nvSpPr>
        <p:spPr>
          <a:xfrm>
            <a:off x="224422" y="-26848"/>
            <a:ext cx="11717780" cy="729213"/>
          </a:xfrm>
        </p:spPr>
        <p:txBody>
          <a:bodyPr>
            <a:normAutofit fontScale="90000"/>
          </a:bodyPr>
          <a:lstStyle/>
          <a:p>
            <a:r>
              <a:rPr lang="en-US" dirty="0"/>
              <a:t>Use: Community</a:t>
            </a:r>
          </a:p>
        </p:txBody>
      </p:sp>
      <p:sp>
        <p:nvSpPr>
          <p:cNvPr id="3" name="Content Placeholder 2">
            <a:extLst>
              <a:ext uri="{FF2B5EF4-FFF2-40B4-BE49-F238E27FC236}">
                <a16:creationId xmlns:a16="http://schemas.microsoft.com/office/drawing/2014/main" id="{D766428C-3703-4239-8D8E-FF223DE185F5}"/>
              </a:ext>
            </a:extLst>
          </p:cNvPr>
          <p:cNvSpPr>
            <a:spLocks noGrp="1"/>
          </p:cNvSpPr>
          <p:nvPr>
            <p:ph idx="1"/>
          </p:nvPr>
        </p:nvSpPr>
        <p:spPr>
          <a:xfrm>
            <a:off x="224422" y="821635"/>
            <a:ext cx="11717780" cy="5137599"/>
          </a:xfrm>
        </p:spPr>
        <p:txBody>
          <a:bodyPr>
            <a:normAutofit fontScale="92500" lnSpcReduction="10000"/>
          </a:bodyPr>
          <a:lstStyle/>
          <a:p>
            <a:pPr marL="0" marR="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Online courses can have issues when it comes to engagement and community. Allowing some “casual” spaces could help with that. </a:t>
            </a:r>
          </a:p>
          <a:p>
            <a:pPr marL="0" marR="0">
              <a:lnSpc>
                <a:spcPct val="107000"/>
              </a:lnSpc>
              <a:spcBef>
                <a:spcPts val="0"/>
              </a:spcBef>
              <a:spcAft>
                <a:spcPts val="800"/>
              </a:spcAft>
            </a:pPr>
            <a:endParaRPr lang="en-US" sz="2800" dirty="0">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Some types of community-focused discussion boards options:</a:t>
            </a:r>
          </a:p>
          <a:p>
            <a:pPr marL="0" marR="0" indent="0">
              <a:lnSpc>
                <a:spcPct val="107000"/>
              </a:lnSpc>
              <a:spcBef>
                <a:spcPts val="0"/>
              </a:spcBef>
              <a:spcAft>
                <a:spcPts val="800"/>
              </a:spcAft>
              <a:buNone/>
            </a:pPr>
            <a:endParaRPr lang="en-US" sz="2800" dirty="0">
              <a:latin typeface="Calibri" panose="020F0502020204030204" pitchFamily="34" charset="0"/>
              <a:cs typeface="Times New Roman" panose="02020603050405020304" pitchFamily="18" charset="0"/>
            </a:endParaRPr>
          </a:p>
          <a:p>
            <a:pPr marL="400050" lvl="1">
              <a:lnSpc>
                <a:spcPct val="107000"/>
              </a:lnSpc>
              <a:spcBef>
                <a:spcPts val="0"/>
              </a:spcBef>
              <a:spcAft>
                <a:spcPts val="800"/>
              </a:spcAft>
            </a:pPr>
            <a:r>
              <a:rPr lang="en-US" b="1" dirty="0">
                <a:latin typeface="Calibri" panose="020F0502020204030204" pitchFamily="34" charset="0"/>
                <a:cs typeface="Times New Roman" panose="02020603050405020304" pitchFamily="18" charset="0"/>
              </a:rPr>
              <a:t>Introductory discussions: </a:t>
            </a:r>
            <a:r>
              <a:rPr lang="en-US" dirty="0">
                <a:latin typeface="Calibri" panose="020F0502020204030204" pitchFamily="34" charset="0"/>
                <a:cs typeface="Times New Roman" panose="02020603050405020304" pitchFamily="18" charset="0"/>
              </a:rPr>
              <a:t>These can be used in week 1 for students to “meet” each other and the instructor. Prompts can be provided e.g. Please provide your name, preferred pronouns, majors, something interesting about you. You could then provide your own response as a sample and also to get the ball-rolling. </a:t>
            </a:r>
          </a:p>
          <a:p>
            <a:pPr marL="400050" lvl="1">
              <a:lnSpc>
                <a:spcPct val="107000"/>
              </a:lnSpc>
              <a:spcBef>
                <a:spcPts val="0"/>
              </a:spcBef>
              <a:spcAft>
                <a:spcPts val="800"/>
              </a:spcAft>
            </a:pPr>
            <a:r>
              <a:rPr lang="en-US" b="1" dirty="0">
                <a:latin typeface="Calibri" panose="020F0502020204030204" pitchFamily="34" charset="0"/>
                <a:cs typeface="Times New Roman" panose="02020603050405020304" pitchFamily="18" charset="0"/>
              </a:rPr>
              <a:t>Sharing space/Water-cooler : </a:t>
            </a:r>
            <a:r>
              <a:rPr lang="en-US" dirty="0">
                <a:latin typeface="Calibri" panose="020F0502020204030204" pitchFamily="34" charset="0"/>
                <a:cs typeface="Times New Roman" panose="02020603050405020304" pitchFamily="18" charset="0"/>
              </a:rPr>
              <a:t>Students can just ask questions or share materials with each other. </a:t>
            </a:r>
          </a:p>
          <a:p>
            <a:pPr marL="0" marR="0">
              <a:lnSpc>
                <a:spcPct val="107000"/>
              </a:lnSpc>
              <a:spcBef>
                <a:spcPts val="0"/>
              </a:spcBef>
              <a:spcAft>
                <a:spcPts val="800"/>
              </a:spcAft>
            </a:pPr>
            <a:endParaRPr lang="en-US" sz="4400" dirty="0"/>
          </a:p>
        </p:txBody>
      </p:sp>
    </p:spTree>
    <p:extLst>
      <p:ext uri="{BB962C8B-B14F-4D97-AF65-F5344CB8AC3E}">
        <p14:creationId xmlns:p14="http://schemas.microsoft.com/office/powerpoint/2010/main" val="579433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F44F-71D3-4624-8A51-B2905F4AA110}"/>
              </a:ext>
            </a:extLst>
          </p:cNvPr>
          <p:cNvSpPr>
            <a:spLocks noGrp="1"/>
          </p:cNvSpPr>
          <p:nvPr>
            <p:ph type="title"/>
          </p:nvPr>
        </p:nvSpPr>
        <p:spPr>
          <a:xfrm>
            <a:off x="224422" y="-26848"/>
            <a:ext cx="11717780" cy="729213"/>
          </a:xfrm>
        </p:spPr>
        <p:txBody>
          <a:bodyPr>
            <a:normAutofit fontScale="90000"/>
          </a:bodyPr>
          <a:lstStyle/>
          <a:p>
            <a:r>
              <a:rPr lang="en-US" dirty="0"/>
              <a:t>Use: Informational</a:t>
            </a:r>
          </a:p>
        </p:txBody>
      </p:sp>
      <p:sp>
        <p:nvSpPr>
          <p:cNvPr id="3" name="Content Placeholder 2">
            <a:extLst>
              <a:ext uri="{FF2B5EF4-FFF2-40B4-BE49-F238E27FC236}">
                <a16:creationId xmlns:a16="http://schemas.microsoft.com/office/drawing/2014/main" id="{D766428C-3703-4239-8D8E-FF223DE185F5}"/>
              </a:ext>
            </a:extLst>
          </p:cNvPr>
          <p:cNvSpPr>
            <a:spLocks noGrp="1"/>
          </p:cNvSpPr>
          <p:nvPr>
            <p:ph idx="1"/>
          </p:nvPr>
        </p:nvSpPr>
        <p:spPr>
          <a:xfrm>
            <a:off x="224422" y="821635"/>
            <a:ext cx="11717780" cy="5137599"/>
          </a:xfrm>
        </p:spPr>
        <p:txBody>
          <a:bodyPr>
            <a:normAutofit lnSpcReduction="10000"/>
          </a:bodyPr>
          <a:lstStyle/>
          <a:p>
            <a:pPr marL="0" marR="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Discussion boards can also just be for sharing resources or information with the option to post additional clarification questions/ comments in the replies.</a:t>
            </a:r>
          </a:p>
          <a:p>
            <a:pPr marL="0" marR="0">
              <a:lnSpc>
                <a:spcPct val="107000"/>
              </a:lnSpc>
              <a:spcBef>
                <a:spcPts val="0"/>
              </a:spcBef>
              <a:spcAft>
                <a:spcPts val="800"/>
              </a:spcAft>
            </a:pPr>
            <a:endParaRPr lang="en-US" sz="2800" dirty="0">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latin typeface="Calibri" panose="020F0502020204030204" pitchFamily="34" charset="0"/>
                <a:cs typeface="Times New Roman" panose="02020603050405020304" pitchFamily="18" charset="0"/>
              </a:rPr>
              <a:t>Some types of informational discussion boards options: </a:t>
            </a:r>
          </a:p>
          <a:p>
            <a:pPr marL="400050" lvl="1">
              <a:lnSpc>
                <a:spcPct val="107000"/>
              </a:lnSpc>
              <a:spcBef>
                <a:spcPts val="0"/>
              </a:spcBef>
              <a:spcAft>
                <a:spcPts val="800"/>
              </a:spcAft>
            </a:pPr>
            <a:r>
              <a:rPr lang="en-US" sz="2400" b="1" dirty="0">
                <a:latin typeface="Calibri" panose="020F0502020204030204" pitchFamily="34" charset="0"/>
                <a:cs typeface="Times New Roman" panose="02020603050405020304" pitchFamily="18" charset="0"/>
              </a:rPr>
              <a:t>Ask your instructor or Ask each other spaces: </a:t>
            </a:r>
            <a:r>
              <a:rPr lang="en-US" sz="2400" dirty="0">
                <a:latin typeface="Calibri" panose="020F0502020204030204" pitchFamily="34" charset="0"/>
                <a:cs typeface="Times New Roman" panose="02020603050405020304" pitchFamily="18" charset="0"/>
              </a:rPr>
              <a:t>These can be for students to ask questions that concern them about the course or a specific assignment. Students can often help each other resolve questions, but then instructors can answer anything that remains. </a:t>
            </a:r>
          </a:p>
          <a:p>
            <a:pPr marL="400050" lvl="1">
              <a:lnSpc>
                <a:spcPct val="107000"/>
              </a:lnSpc>
              <a:spcBef>
                <a:spcPts val="0"/>
              </a:spcBef>
              <a:spcAft>
                <a:spcPts val="800"/>
              </a:spcAft>
            </a:pPr>
            <a:r>
              <a:rPr lang="en-US" sz="2400" b="1" dirty="0">
                <a:latin typeface="Calibri" panose="020F0502020204030204" pitchFamily="34" charset="0"/>
                <a:cs typeface="Times New Roman" panose="02020603050405020304" pitchFamily="18" charset="0"/>
              </a:rPr>
              <a:t>FAQs: </a:t>
            </a:r>
            <a:r>
              <a:rPr lang="en-US" sz="2400" dirty="0">
                <a:latin typeface="Calibri" panose="020F0502020204030204" pitchFamily="34" charset="0"/>
                <a:cs typeface="Times New Roman" panose="02020603050405020304" pitchFamily="18" charset="0"/>
              </a:rPr>
              <a:t>Whether the “ask…” formats are used or not, it’s good to summarize the various issues that come up via the discussion boards or emails, under an FAQs space where responses can be enabled so that you can respond to “follow-up” questions. The same FAQs can be reposted in subsequent semesters if the assignments/materials are the same. </a:t>
            </a:r>
          </a:p>
          <a:p>
            <a:pPr marL="0" marR="0">
              <a:lnSpc>
                <a:spcPct val="107000"/>
              </a:lnSpc>
              <a:spcBef>
                <a:spcPts val="0"/>
              </a:spcBef>
              <a:spcAft>
                <a:spcPts val="800"/>
              </a:spcAft>
            </a:pPr>
            <a:endParaRPr lang="en-US" sz="4400" dirty="0"/>
          </a:p>
        </p:txBody>
      </p:sp>
    </p:spTree>
    <p:extLst>
      <p:ext uri="{BB962C8B-B14F-4D97-AF65-F5344CB8AC3E}">
        <p14:creationId xmlns:p14="http://schemas.microsoft.com/office/powerpoint/2010/main" val="1500017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A3DC-B5F1-420D-A5D4-7786AEAF4934}"/>
              </a:ext>
            </a:extLst>
          </p:cNvPr>
          <p:cNvSpPr>
            <a:spLocks noGrp="1"/>
          </p:cNvSpPr>
          <p:nvPr>
            <p:ph type="title"/>
          </p:nvPr>
        </p:nvSpPr>
        <p:spPr/>
        <p:txBody>
          <a:bodyPr/>
          <a:lstStyle/>
          <a:p>
            <a:r>
              <a:rPr lang="en-US" dirty="0"/>
              <a:t>Options/Tools</a:t>
            </a:r>
          </a:p>
        </p:txBody>
      </p:sp>
      <p:sp>
        <p:nvSpPr>
          <p:cNvPr id="3" name="Content Placeholder 2">
            <a:extLst>
              <a:ext uri="{FF2B5EF4-FFF2-40B4-BE49-F238E27FC236}">
                <a16:creationId xmlns:a16="http://schemas.microsoft.com/office/drawing/2014/main" id="{5FD7AB2F-6714-4331-83CD-BC694B48CB1F}"/>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cs typeface="Times New Roman" panose="02020603050405020304" pitchFamily="18" charset="0"/>
              </a:rPr>
              <a:t>Canvas- text</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cs typeface="Times New Roman" panose="02020603050405020304" pitchFamily="18" charset="0"/>
              </a:rPr>
              <a:t>Canvas- VoiceThread</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cs typeface="Times New Roman" panose="02020603050405020304" pitchFamily="18" charset="0"/>
              </a:rPr>
              <a:t>Piazza</a:t>
            </a:r>
          </a:p>
          <a:p>
            <a:endParaRPr lang="en-US" dirty="0"/>
          </a:p>
        </p:txBody>
      </p:sp>
    </p:spTree>
    <p:extLst>
      <p:ext uri="{BB962C8B-B14F-4D97-AF65-F5344CB8AC3E}">
        <p14:creationId xmlns:p14="http://schemas.microsoft.com/office/powerpoint/2010/main" val="3554447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ustom Design">
  <a:themeElements>
    <a:clrScheme name="UWGB Green">
      <a:dk1>
        <a:srgbClr val="000000"/>
      </a:dk1>
      <a:lt1>
        <a:srgbClr val="FFFFFF"/>
      </a:lt1>
      <a:dk2>
        <a:srgbClr val="0F5640"/>
      </a:dk2>
      <a:lt2>
        <a:srgbClr val="DDDDDD"/>
      </a:lt2>
      <a:accent1>
        <a:srgbClr val="549E39"/>
      </a:accent1>
      <a:accent2>
        <a:srgbClr val="8AB833"/>
      </a:accent2>
      <a:accent3>
        <a:srgbClr val="C0CF3A"/>
      </a:accent3>
      <a:accent4>
        <a:srgbClr val="4D9979"/>
      </a:accent4>
      <a:accent5>
        <a:srgbClr val="67C3A8"/>
      </a:accent5>
      <a:accent6>
        <a:srgbClr val="0A8560"/>
      </a:accent6>
      <a:hlink>
        <a:srgbClr val="6B9F25"/>
      </a:hlink>
      <a:folHlink>
        <a:srgbClr val="0F564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heme-two-UWGB" id="{0B2A6046-3D5F-BC4D-BCE7-007428E1270A}" vid="{3B55DEA7-488C-024E-8C69-3379FAD51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Widescreen</PresentationFormat>
  <Paragraphs>123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Calisto MT</vt:lpstr>
      <vt:lpstr>Symbol</vt:lpstr>
      <vt:lpstr>Custom Design</vt:lpstr>
      <vt:lpstr>Discussions: Let’s Discuss</vt:lpstr>
      <vt:lpstr>Agenda</vt:lpstr>
      <vt:lpstr>Utility?</vt:lpstr>
      <vt:lpstr>Main Uses </vt:lpstr>
      <vt:lpstr>Use: Assignments </vt:lpstr>
      <vt:lpstr>Use: Teamwork</vt:lpstr>
      <vt:lpstr>Use: Community</vt:lpstr>
      <vt:lpstr>Use: Informational</vt:lpstr>
      <vt:lpstr>Options/Tools</vt:lpstr>
      <vt:lpstr>Canvas: Basic</vt:lpstr>
      <vt:lpstr>Canvas: Voicethread</vt:lpstr>
      <vt:lpstr>Piazza</vt:lpstr>
      <vt:lpstr>Some practical tips and helpful hints-1</vt:lpstr>
      <vt:lpstr>Some practical tips and helpful hint-2</vt:lpstr>
      <vt:lpstr>Some practical tips and helpful hints-3</vt:lpstr>
      <vt:lpstr>Some practical tips and helpful hints-4</vt:lpstr>
      <vt:lpstr>Some practical tips and helpful hints-5 “fun” introduction discussion assignments</vt:lpstr>
      <vt:lpstr>Some practical tips and helpful hints-6 Using discussions with F2F classes</vt:lpstr>
      <vt:lpstr>PowerPoint Presentation</vt:lpstr>
      <vt:lpstr>Google doc to brainstorm</vt:lpstr>
      <vt:lpstr>Additional Resources </vt:lpstr>
      <vt:lpstr>And don’t forget – we have a Canvas board for you to leave comments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2021-01-11T00:18:45Z</dcterms:created>
  <dcterms:modified xsi:type="dcterms:W3CDTF">2021-01-18T03:38:21Z</dcterms:modified>
</cp:coreProperties>
</file>